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5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84" r:id="rId4"/>
    <p:sldId id="260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85" r:id="rId13"/>
    <p:sldId id="258" r:id="rId14"/>
    <p:sldId id="293" r:id="rId15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7"/>
      <p:bold r:id="rId18"/>
    </p:embeddedFont>
    <p:embeddedFont>
      <p:font typeface="Bradley Hand ITC" panose="03070402050302030203" pitchFamily="66" charset="0"/>
      <p:regular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ontserrat Light" panose="020B0604020202020204" charset="0"/>
      <p:regular r:id="rId24"/>
      <p:bold r:id="rId25"/>
      <p:italic r:id="rId26"/>
      <p:boldItalic r:id="rId27"/>
    </p:embeddedFont>
    <p:embeddedFont>
      <p:font typeface="Poppi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3A83BA-2C08-4598-99AD-A1A30EE2C934}">
  <a:tblStyle styleId="{153A83BA-2C08-4598-99AD-A1A30EE2C9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07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15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61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60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74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17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95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284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63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4"/>
          <p:cNvGrpSpPr/>
          <p:nvPr/>
        </p:nvGrpSpPr>
        <p:grpSpPr>
          <a:xfrm>
            <a:off x="4363774" y="-3213"/>
            <a:ext cx="4780226" cy="2524130"/>
            <a:chOff x="4363774" y="-3213"/>
            <a:chExt cx="4780226" cy="2524130"/>
          </a:xfrm>
        </p:grpSpPr>
        <p:pic>
          <p:nvPicPr>
            <p:cNvPr id="74" name="Google Shape;7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2000218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4"/>
            <p:cNvGrpSpPr/>
            <p:nvPr/>
          </p:nvGrpSpPr>
          <p:grpSpPr>
            <a:xfrm flipH="1">
              <a:off x="7152344" y="1600887"/>
              <a:ext cx="1991656" cy="520699"/>
              <a:chOff x="0" y="0"/>
              <a:chExt cx="3429750" cy="896675"/>
            </a:xfrm>
          </p:grpSpPr>
          <p:pic>
            <p:nvPicPr>
              <p:cNvPr id="76" name="Google Shape;7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8" name="Google Shape;7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48921" y="119819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" name="Google Shape;79;p4"/>
            <p:cNvGrpSpPr/>
            <p:nvPr/>
          </p:nvGrpSpPr>
          <p:grpSpPr>
            <a:xfrm flipH="1">
              <a:off x="5957394" y="798862"/>
              <a:ext cx="3186606" cy="520699"/>
              <a:chOff x="0" y="0"/>
              <a:chExt cx="5487525" cy="896675"/>
            </a:xfrm>
          </p:grpSpPr>
          <p:pic>
            <p:nvPicPr>
              <p:cNvPr id="80" name="Google Shape;8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4"/>
            <p:cNvGrpSpPr/>
            <p:nvPr/>
          </p:nvGrpSpPr>
          <p:grpSpPr>
            <a:xfrm flipH="1">
              <a:off x="4363774" y="396118"/>
              <a:ext cx="4381854" cy="520735"/>
              <a:chOff x="0" y="0"/>
              <a:chExt cx="7545300" cy="896675"/>
            </a:xfrm>
          </p:grpSpPr>
          <p:pic>
            <p:nvPicPr>
              <p:cNvPr id="84" name="Google Shape;8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" name="Google Shape;88;p4"/>
            <p:cNvGrpSpPr/>
            <p:nvPr/>
          </p:nvGrpSpPr>
          <p:grpSpPr>
            <a:xfrm flipH="1">
              <a:off x="4762146" y="-3213"/>
              <a:ext cx="4381854" cy="520735"/>
              <a:chOff x="0" y="0"/>
              <a:chExt cx="7545300" cy="896675"/>
            </a:xfrm>
          </p:grpSpPr>
          <p:pic>
            <p:nvPicPr>
              <p:cNvPr id="89" name="Google Shape;8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9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" name="Google Shape;93;p4"/>
          <p:cNvGrpSpPr/>
          <p:nvPr/>
        </p:nvGrpSpPr>
        <p:grpSpPr>
          <a:xfrm>
            <a:off x="-3" y="2743188"/>
            <a:ext cx="4381556" cy="2524130"/>
            <a:chOff x="4364072" y="-3213"/>
            <a:chExt cx="4381556" cy="2524130"/>
          </a:xfrm>
        </p:grpSpPr>
        <p:grpSp>
          <p:nvGrpSpPr>
            <p:cNvPr id="94" name="Google Shape;94;p4"/>
            <p:cNvGrpSpPr/>
            <p:nvPr/>
          </p:nvGrpSpPr>
          <p:grpSpPr>
            <a:xfrm flipH="1">
              <a:off x="4364072" y="2000218"/>
              <a:ext cx="4381556" cy="520699"/>
              <a:chOff x="0" y="0"/>
              <a:chExt cx="7545300" cy="896675"/>
            </a:xfrm>
          </p:grpSpPr>
          <p:pic>
            <p:nvPicPr>
              <p:cNvPr id="95" name="Google Shape;9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4"/>
            <p:cNvGrpSpPr/>
            <p:nvPr/>
          </p:nvGrpSpPr>
          <p:grpSpPr>
            <a:xfrm flipH="1">
              <a:off x="4762444" y="1600887"/>
              <a:ext cx="3186606" cy="520699"/>
              <a:chOff x="2057775" y="0"/>
              <a:chExt cx="5487525" cy="896675"/>
            </a:xfrm>
          </p:grpSpPr>
          <p:pic>
            <p:nvPicPr>
              <p:cNvPr id="100" name="Google Shape;10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" name="Google Shape;103;p4"/>
            <p:cNvGrpSpPr/>
            <p:nvPr/>
          </p:nvGrpSpPr>
          <p:grpSpPr>
            <a:xfrm flipH="1">
              <a:off x="4364072" y="1198193"/>
              <a:ext cx="3186606" cy="520699"/>
              <a:chOff x="2057775" y="0"/>
              <a:chExt cx="5487525" cy="896675"/>
            </a:xfrm>
          </p:grpSpPr>
          <p:pic>
            <p:nvPicPr>
              <p:cNvPr id="104" name="Google Shape;104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798862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4"/>
            <p:cNvGrpSpPr/>
            <p:nvPr/>
          </p:nvGrpSpPr>
          <p:grpSpPr>
            <a:xfrm flipH="1">
              <a:off x="4364072" y="396118"/>
              <a:ext cx="1991656" cy="520699"/>
              <a:chOff x="4115550" y="0"/>
              <a:chExt cx="3429750" cy="896675"/>
            </a:xfrm>
          </p:grpSpPr>
          <p:pic>
            <p:nvPicPr>
              <p:cNvPr id="109" name="Google Shape;109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1" name="Google Shape;11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762444" y="-3213"/>
              <a:ext cx="796706" cy="520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4"/>
          <p:cNvSpPr txBox="1">
            <a:spLocks noGrp="1"/>
          </p:cNvSpPr>
          <p:nvPr>
            <p:ph type="body" idx="1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❑"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algn="ctr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❏"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50" y="1524375"/>
            <a:ext cx="358740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527F446-F50E-4549-AC82-34CD2E5C4FD4}"/>
              </a:ext>
            </a:extLst>
          </p:cNvPr>
          <p:cNvCxnSpPr>
            <a:cxnSpLocks/>
          </p:cNvCxnSpPr>
          <p:nvPr/>
        </p:nvCxnSpPr>
        <p:spPr>
          <a:xfrm>
            <a:off x="5825658" y="-258417"/>
            <a:ext cx="0" cy="1570382"/>
          </a:xfrm>
          <a:prstGeom prst="line">
            <a:avLst/>
          </a:prstGeom>
          <a:ln w="76200">
            <a:solidFill>
              <a:srgbClr val="1C1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Person, Mann, Anzug, Kleidung enthält.&#10;&#10;Automatisch generierte Beschreibung">
            <a:extLst>
              <a:ext uri="{FF2B5EF4-FFF2-40B4-BE49-F238E27FC236}">
                <a16:creationId xmlns:a16="http://schemas.microsoft.com/office/drawing/2014/main" id="{EC76A5C7-7E87-47C5-BAE7-3B960BA3B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47548" y="0"/>
            <a:ext cx="3442483" cy="5143500"/>
          </a:xfrm>
          <a:prstGeom prst="rect">
            <a:avLst/>
          </a:prstGeom>
        </p:spPr>
      </p:pic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942002" y="1817423"/>
            <a:ext cx="3259995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Wer</a:t>
            </a:r>
            <a:br>
              <a:rPr lang="de-DE" dirty="0"/>
            </a:br>
            <a:r>
              <a:rPr lang="de-DE" dirty="0"/>
              <a:t>Wird</a:t>
            </a:r>
            <a:br>
              <a:rPr lang="de-DE" dirty="0"/>
            </a:br>
            <a:r>
              <a:rPr lang="de-DE" dirty="0"/>
              <a:t>Millionär?</a:t>
            </a:r>
            <a:br>
              <a:rPr lang="de-DE" dirty="0"/>
            </a:b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8166AF4-9267-4195-810D-B61D8719C48F}"/>
              </a:ext>
            </a:extLst>
          </p:cNvPr>
          <p:cNvSpPr txBox="1"/>
          <p:nvPr/>
        </p:nvSpPr>
        <p:spPr>
          <a:xfrm>
            <a:off x="2968505" y="3598696"/>
            <a:ext cx="370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2">
                    <a:lumMod val="50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Von Michael, Adrian &amp; Adnan</a:t>
            </a:r>
          </a:p>
        </p:txBody>
      </p:sp>
      <p:pic>
        <p:nvPicPr>
          <p:cNvPr id="4" name="Grafik 3" descr="Ein Bild, das Monitor, Elektronik, Fernsehen, Bildschirm enthält.&#10;&#10;Automatisch generierte Beschreibung">
            <a:extLst>
              <a:ext uri="{FF2B5EF4-FFF2-40B4-BE49-F238E27FC236}">
                <a16:creationId xmlns:a16="http://schemas.microsoft.com/office/drawing/2014/main" id="{DED8106D-C374-4993-B149-2D790C776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774" y="785241"/>
            <a:ext cx="2541769" cy="1508116"/>
          </a:xfrm>
          <a:prstGeom prst="rect">
            <a:avLst/>
          </a:prstGeom>
        </p:spPr>
      </p:pic>
      <p:pic>
        <p:nvPicPr>
          <p:cNvPr id="9" name="Wer wird Millionär Intro">
            <a:hlinkClick r:id="" action="ppaction://media"/>
            <a:extLst>
              <a:ext uri="{FF2B5EF4-FFF2-40B4-BE49-F238E27FC236}">
                <a16:creationId xmlns:a16="http://schemas.microsoft.com/office/drawing/2014/main" id="{B5207968-62D5-4C99-9D78-C51F4C7BD9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254" end="1275.64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51513" y="879930"/>
            <a:ext cx="2333710" cy="13126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Google Shape;318;p13">
            <a:extLst>
              <a:ext uri="{FF2B5EF4-FFF2-40B4-BE49-F238E27FC236}">
                <a16:creationId xmlns:a16="http://schemas.microsoft.com/office/drawing/2014/main" id="{0915651D-7F4A-48FC-B241-B08EAECD1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3804" y="967783"/>
            <a:ext cx="4490596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Mainwindow.cpp erhält </a:t>
            </a:r>
          </a:p>
          <a:p>
            <a:pPr marL="0" indent="0" algn="l">
              <a:buClr>
                <a:schemeClr val="dk1"/>
              </a:buClr>
              <a:buSzPts val="1100"/>
              <a:buNone/>
            </a:pPr>
            <a:r>
              <a:rPr lang="de-DE" b="0" dirty="0"/>
              <a:t>    die </a:t>
            </a:r>
            <a:r>
              <a:rPr lang="de-DE" b="0" dirty="0" err="1"/>
              <a:t>IndexListe</a:t>
            </a:r>
            <a:endParaRPr lang="de-DE" b="0" dirty="0"/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Fordert von gamelogic.cpp dann die Zeile mit dem Index X. </a:t>
            </a:r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Zeile wird </a:t>
            </a:r>
            <a:r>
              <a:rPr lang="de-DE" b="0" dirty="0" err="1"/>
              <a:t>zurcükgegeben</a:t>
            </a:r>
            <a:r>
              <a:rPr lang="de-DE" b="0" dirty="0"/>
              <a:t> und in Mainwindow.cpp bearbeitet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B51191-0E88-40B5-9664-52215479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24" y="1075244"/>
            <a:ext cx="4131272" cy="32928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EC2C081-B172-448F-9E33-DD8C754DC664}"/>
              </a:ext>
            </a:extLst>
          </p:cNvPr>
          <p:cNvSpPr txBox="1"/>
          <p:nvPr/>
        </p:nvSpPr>
        <p:spPr>
          <a:xfrm rot="21194530">
            <a:off x="4178353" y="243287"/>
            <a:ext cx="166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Herzstück</a:t>
            </a:r>
          </a:p>
        </p:txBody>
      </p:sp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A2EDDC29-F8DF-49EA-B071-A156495D8AF1}"/>
              </a:ext>
            </a:extLst>
          </p:cNvPr>
          <p:cNvCxnSpPr>
            <a:stCxn id="12" idx="2"/>
            <a:endCxn id="8" idx="0"/>
          </p:cNvCxnSpPr>
          <p:nvPr/>
        </p:nvCxnSpPr>
        <p:spPr>
          <a:xfrm rot="16200000" flipH="1">
            <a:off x="5706343" y="-62973"/>
            <a:ext cx="463908" cy="1812525"/>
          </a:xfrm>
          <a:prstGeom prst="curvedConnector3">
            <a:avLst/>
          </a:prstGeom>
          <a:ln w="1270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56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 descr="Ein Bild, das Uhr, Teller, Computer enthält.&#10;&#10;Automatisch generierte Beschreibung">
            <a:extLst>
              <a:ext uri="{FF2B5EF4-FFF2-40B4-BE49-F238E27FC236}">
                <a16:creationId xmlns:a16="http://schemas.microsoft.com/office/drawing/2014/main" id="{491A8DDA-46AF-465A-BA3C-2D5C85F136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348903" y="3303720"/>
            <a:ext cx="691718" cy="691718"/>
          </a:xfrm>
          <a:prstGeom prst="rect">
            <a:avLst/>
          </a:prstGeom>
        </p:spPr>
      </p:pic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776424" y="1224737"/>
            <a:ext cx="6498135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Encoding (Umlaute)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Pointer als Parameter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Sound- &amp; Videointegration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Richtige Antwort blinkt nicht. (Sleep(), </a:t>
            </a:r>
            <a:r>
              <a:rPr lang="de-DE" dirty="0" err="1"/>
              <a:t>Timer</a:t>
            </a:r>
            <a:r>
              <a:rPr lang="de-DE" dirty="0"/>
              <a:t>() </a:t>
            </a:r>
            <a:r>
              <a:rPr lang="de-DE" dirty="0" err="1"/>
              <a:t>async</a:t>
            </a:r>
            <a:r>
              <a:rPr lang="de-DE" dirty="0"/>
              <a:t> )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 err="1"/>
              <a:t>Ui</a:t>
            </a:r>
            <a:r>
              <a:rPr lang="de-DE" dirty="0"/>
              <a:t>-Thread / Mainthread wird blockiert. (Freeze)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 err="1"/>
              <a:t>QListWidget</a:t>
            </a:r>
            <a:r>
              <a:rPr lang="de-DE" dirty="0"/>
              <a:t> : Elemente sind selektierbar</a:t>
            </a:r>
          </a:p>
          <a:p>
            <a:pPr marL="342900" indent="-342900">
              <a:buClr>
                <a:schemeClr val="dk1"/>
              </a:buClr>
              <a:buSzPts val="1100"/>
            </a:pPr>
            <a:endParaRPr lang="de-DE" dirty="0"/>
          </a:p>
          <a:p>
            <a:pPr marL="342900" indent="-342900">
              <a:buClr>
                <a:schemeClr val="dk1"/>
              </a:buClr>
              <a:buSzPts val="1100"/>
            </a:pP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431EF82-CB6F-4DD1-BF96-D45EC776EDF3}"/>
              </a:ext>
            </a:extLst>
          </p:cNvPr>
          <p:cNvSpPr/>
          <p:nvPr/>
        </p:nvSpPr>
        <p:spPr>
          <a:xfrm rot="16200000">
            <a:off x="-904200" y="845557"/>
            <a:ext cx="513954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b="1" dirty="0">
                <a:solidFill>
                  <a:schemeClr val="accent2">
                    <a:alpha val="10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Sounds </a:t>
            </a:r>
          </a:p>
          <a:p>
            <a:pPr algn="ctr"/>
            <a:r>
              <a:rPr lang="de-DE" sz="9600" b="1" dirty="0">
                <a:solidFill>
                  <a:schemeClr val="accent2">
                    <a:alpha val="10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Bad!</a:t>
            </a:r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24" y="683046"/>
            <a:ext cx="1874012" cy="4464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Probleme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9" name="Google Shape;319;p13"/>
          <p:cNvSpPr txBox="1">
            <a:spLocks noGrp="1"/>
          </p:cNvSpPr>
          <p:nvPr>
            <p:ph type="body" idx="2"/>
          </p:nvPr>
        </p:nvSpPr>
        <p:spPr>
          <a:xfrm>
            <a:off x="1608575" y="4058325"/>
            <a:ext cx="6759000" cy="7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F22D411-24D7-4BDA-99AD-18FDCF222C0D}"/>
              </a:ext>
            </a:extLst>
          </p:cNvPr>
          <p:cNvSpPr txBox="1"/>
          <p:nvPr/>
        </p:nvSpPr>
        <p:spPr>
          <a:xfrm rot="21194530">
            <a:off x="3161754" y="350287"/>
            <a:ext cx="6071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latin typeface="Bradley Hand ITC" panose="03070402050302030203" pitchFamily="66" charset="0"/>
              </a:rPr>
              <a:t>Ja, wir hatten Probleme</a:t>
            </a:r>
          </a:p>
        </p:txBody>
      </p:sp>
      <p:cxnSp>
        <p:nvCxnSpPr>
          <p:cNvPr id="4" name="Verbinder: gekrümmt 3">
            <a:extLst>
              <a:ext uri="{FF2B5EF4-FFF2-40B4-BE49-F238E27FC236}">
                <a16:creationId xmlns:a16="http://schemas.microsoft.com/office/drawing/2014/main" id="{16B8539C-1349-44CC-978C-EBE57D4D917D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2650441" y="639923"/>
            <a:ext cx="513423" cy="261222"/>
          </a:xfrm>
          <a:prstGeom prst="curvedConnector3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C621D870-DB7E-4E30-9EB6-E88C75D7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69" y="1459082"/>
            <a:ext cx="3742536" cy="754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DF26D43-A0EE-44CC-B2A0-FA39DA40BC8F}"/>
              </a:ext>
            </a:extLst>
          </p:cNvPr>
          <p:cNvCxnSpPr/>
          <p:nvPr/>
        </p:nvCxnSpPr>
        <p:spPr>
          <a:xfrm>
            <a:off x="5068956" y="1689933"/>
            <a:ext cx="1656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7787F1D-9637-43B9-B2D8-AB1396FFBAF7}"/>
              </a:ext>
            </a:extLst>
          </p:cNvPr>
          <p:cNvCxnSpPr/>
          <p:nvPr/>
        </p:nvCxnSpPr>
        <p:spPr>
          <a:xfrm>
            <a:off x="5333999" y="2060994"/>
            <a:ext cx="1656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050A6C5-E0BF-4BF9-9595-689D4636BBCD}"/>
              </a:ext>
            </a:extLst>
          </p:cNvPr>
          <p:cNvCxnSpPr/>
          <p:nvPr/>
        </p:nvCxnSpPr>
        <p:spPr>
          <a:xfrm>
            <a:off x="8215174" y="2060994"/>
            <a:ext cx="1656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2695ADE0-3392-4DC5-9034-A02AFFBAA5FD}"/>
              </a:ext>
            </a:extLst>
          </p:cNvPr>
          <p:cNvSpPr txBox="1"/>
          <p:nvPr/>
        </p:nvSpPr>
        <p:spPr>
          <a:xfrm rot="21194530">
            <a:off x="4459084" y="680636"/>
            <a:ext cx="18163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Bradley Hand ITC" panose="03070402050302030203" pitchFamily="66" charset="0"/>
              </a:rPr>
              <a:t>WTF</a:t>
            </a:r>
            <a:br>
              <a:rPr lang="de-DE" b="1" dirty="0">
                <a:latin typeface="Bradley Hand ITC" panose="03070402050302030203" pitchFamily="66" charset="0"/>
              </a:rPr>
            </a:br>
            <a:r>
              <a:rPr lang="de-DE" b="1" dirty="0">
                <a:latin typeface="Bradley Hand ITC" panose="03070402050302030203" pitchFamily="66" charset="0"/>
              </a:rPr>
              <a:t>(</a:t>
            </a:r>
            <a:r>
              <a:rPr lang="de-DE" b="1" dirty="0" err="1">
                <a:latin typeface="Bradley Hand ITC" panose="03070402050302030203" pitchFamily="66" charset="0"/>
              </a:rPr>
              <a:t>What</a:t>
            </a:r>
            <a:r>
              <a:rPr lang="de-DE" b="1" dirty="0">
                <a:latin typeface="Bradley Hand ITC" panose="03070402050302030203" pitchFamily="66" charset="0"/>
              </a:rPr>
              <a:t> a Terrible </a:t>
            </a:r>
            <a:r>
              <a:rPr lang="de-DE" b="1" dirty="0" err="1">
                <a:latin typeface="Bradley Hand ITC" panose="03070402050302030203" pitchFamily="66" charset="0"/>
              </a:rPr>
              <a:t>Failure</a:t>
            </a:r>
            <a:r>
              <a:rPr lang="de-DE" b="1" dirty="0">
                <a:latin typeface="Bradley Hand ITC" panose="03070402050302030203" pitchFamily="66" charset="0"/>
              </a:rPr>
              <a:t>)</a:t>
            </a:r>
          </a:p>
        </p:txBody>
      </p: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F4C654DE-24A9-4DD1-9EE0-6FECB838C58B}"/>
              </a:ext>
            </a:extLst>
          </p:cNvPr>
          <p:cNvCxnSpPr>
            <a:cxnSpLocks/>
            <a:stCxn id="19" idx="3"/>
            <a:endCxn id="10" idx="0"/>
          </p:cNvCxnSpPr>
          <p:nvPr/>
        </p:nvCxnSpPr>
        <p:spPr>
          <a:xfrm>
            <a:off x="6269132" y="943100"/>
            <a:ext cx="519405" cy="515982"/>
          </a:xfrm>
          <a:prstGeom prst="curvedConnector2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278AB171-F05D-485B-B880-2BA992A44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24" y="4455300"/>
            <a:ext cx="282741" cy="30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aum enthält.&#10;&#10;Automatisch generierte Beschreibung">
            <a:extLst>
              <a:ext uri="{FF2B5EF4-FFF2-40B4-BE49-F238E27FC236}">
                <a16:creationId xmlns:a16="http://schemas.microsoft.com/office/drawing/2014/main" id="{03F96F2D-60F7-49E4-8C25-6FBEF8CA4B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157139" y="-258926"/>
            <a:ext cx="6753724" cy="566135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431EF82-CB6F-4DD1-BF96-D45EC776EDF3}"/>
              </a:ext>
            </a:extLst>
          </p:cNvPr>
          <p:cNvSpPr/>
          <p:nvPr/>
        </p:nvSpPr>
        <p:spPr>
          <a:xfrm rot="16200000">
            <a:off x="-819060" y="1048257"/>
            <a:ext cx="495520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>
                <a:solidFill>
                  <a:schemeClr val="accent2">
                    <a:alpha val="10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Yin and</a:t>
            </a:r>
          </a:p>
          <a:p>
            <a:pPr algn="ctr"/>
            <a:r>
              <a:rPr lang="de-DE" sz="9600" b="1" dirty="0">
                <a:solidFill>
                  <a:schemeClr val="accent2">
                    <a:alpha val="10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Yang</a:t>
            </a:r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49" y="542025"/>
            <a:ext cx="7233695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/>
              <a:t>Erfüllte und unerfüllte Anforderungen</a:t>
            </a:r>
            <a:endParaRPr sz="2800" dirty="0"/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776424" y="1524375"/>
            <a:ext cx="7014264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„Wer wird Millionär?“ nachbauen </a:t>
            </a:r>
            <a:r>
              <a:rPr lang="de-DE" b="1" dirty="0"/>
              <a:t>✓</a:t>
            </a:r>
          </a:p>
          <a:p>
            <a:pPr marL="800100" lvl="1" indent="-342900">
              <a:buClr>
                <a:schemeClr val="dk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i="1" dirty="0"/>
              <a:t> Joker noch nicht enthalten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Spielregeln &amp; Grafiken wie im Original </a:t>
            </a:r>
            <a:r>
              <a:rPr lang="de-DE" b="1" dirty="0"/>
              <a:t>✓</a:t>
            </a:r>
          </a:p>
          <a:p>
            <a:pPr marL="800100" lvl="1" indent="-342900">
              <a:buClr>
                <a:schemeClr val="dk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i="1" dirty="0"/>
              <a:t>Joker immer noch nicht enthalten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Fragen können im Internet gefunden werden </a:t>
            </a:r>
            <a:r>
              <a:rPr lang="de-DE" b="1" dirty="0"/>
              <a:t>✓</a:t>
            </a:r>
          </a:p>
          <a:p>
            <a:pPr marL="800100" lvl="1" indent="-342900">
              <a:buClr>
                <a:schemeClr val="dk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i="1" dirty="0"/>
              <a:t>Bisher exakt 15 Fragen enthalten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body" idx="2"/>
          </p:nvPr>
        </p:nvSpPr>
        <p:spPr>
          <a:xfrm>
            <a:off x="1608575" y="4058325"/>
            <a:ext cx="6759000" cy="7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3572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Wer wird Millionär Intro">
            <a:hlinkClick r:id="" action="ppaction://media"/>
            <a:extLst>
              <a:ext uri="{FF2B5EF4-FFF2-40B4-BE49-F238E27FC236}">
                <a16:creationId xmlns:a16="http://schemas.microsoft.com/office/drawing/2014/main" id="{896D2B26-4B3B-4C00-AEA1-F4E39FEF12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207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30303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A5FF30D-6542-43B9-9CA6-3BC3D2652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sp>
        <p:nvSpPr>
          <p:cNvPr id="3" name="Google Shape;339;p16">
            <a:extLst>
              <a:ext uri="{FF2B5EF4-FFF2-40B4-BE49-F238E27FC236}">
                <a16:creationId xmlns:a16="http://schemas.microsoft.com/office/drawing/2014/main" id="{D912AC5F-4471-4637-BB21-CAB2DE060C15}"/>
              </a:ext>
            </a:extLst>
          </p:cNvPr>
          <p:cNvSpPr txBox="1">
            <a:spLocks/>
          </p:cNvSpPr>
          <p:nvPr/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de-DE" sz="3600" b="1" dirty="0">
                <a:latin typeface="Poppins" panose="020B0604020202020204" charset="0"/>
                <a:cs typeface="Poppins" panose="020B0604020202020204" charset="0"/>
              </a:rPr>
              <a:t>Danke fürs Zuhören.</a:t>
            </a:r>
            <a:r>
              <a:rPr lang="de-DE" sz="3600" dirty="0">
                <a:latin typeface="Poppins" panose="020B0604020202020204" charset="0"/>
                <a:cs typeface="Poppins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281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BF07A8E-5C7C-4B8B-9097-DBC0AAE6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00" y="542025"/>
            <a:ext cx="3237271" cy="401828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431EF82-CB6F-4DD1-BF96-D45EC776EDF3}"/>
              </a:ext>
            </a:extLst>
          </p:cNvPr>
          <p:cNvSpPr/>
          <p:nvPr/>
        </p:nvSpPr>
        <p:spPr>
          <a:xfrm rot="16200000">
            <a:off x="-1356500" y="1636401"/>
            <a:ext cx="436048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9600" b="1" dirty="0">
                <a:solidFill>
                  <a:schemeClr val="accent2">
                    <a:alpha val="15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HELLO!</a:t>
            </a:r>
            <a:endParaRPr lang="de-DE" sz="9600" b="1" dirty="0">
              <a:solidFill>
                <a:schemeClr val="accent2">
                  <a:alpha val="15000"/>
                </a:schemeClr>
              </a:solidFill>
              <a:effectLst>
                <a:reflection stA="50000" endPos="65000" dist="50800" dir="5400000" sy="-100000" algn="bl" rotWithShape="0"/>
              </a:effectLst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50" y="542025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776425" y="1524375"/>
            <a:ext cx="617299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Anforderungen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Umsetzung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Probleme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Erfüllte und unerfüllte Anforderungen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Ausblick auf Wer Wird Millionär 2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body" idx="2"/>
          </p:nvPr>
        </p:nvSpPr>
        <p:spPr>
          <a:xfrm>
            <a:off x="1608575" y="4058325"/>
            <a:ext cx="6759000" cy="7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431EF82-CB6F-4DD1-BF96-D45EC776EDF3}"/>
              </a:ext>
            </a:extLst>
          </p:cNvPr>
          <p:cNvSpPr/>
          <p:nvPr/>
        </p:nvSpPr>
        <p:spPr>
          <a:xfrm rot="16200000">
            <a:off x="-904200" y="845557"/>
            <a:ext cx="513954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b="1" dirty="0">
                <a:solidFill>
                  <a:schemeClr val="accent2">
                    <a:alpha val="10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Sounds </a:t>
            </a:r>
          </a:p>
          <a:p>
            <a:pPr algn="ctr"/>
            <a:r>
              <a:rPr lang="de-DE" sz="9600" b="1" dirty="0">
                <a:solidFill>
                  <a:schemeClr val="accent2">
                    <a:alpha val="10000"/>
                  </a:schemeClr>
                </a:solidFill>
                <a:effectLst>
                  <a:reflection stA="50000" endPos="65000" dist="50800" dir="5400000" sy="-100000" algn="bl" rotWithShape="0"/>
                </a:effectLst>
                <a:latin typeface="Poppins" panose="020B0604020202020204" charset="0"/>
                <a:cs typeface="Poppins" panose="020B0604020202020204" charset="0"/>
              </a:rPr>
              <a:t>Great!</a:t>
            </a:r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76450" y="542025"/>
            <a:ext cx="3587400" cy="85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Anforderungen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776424" y="1524375"/>
            <a:ext cx="6498135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„Wer wird Millionär?“ nachbauen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Spielregeln &amp; Grafiken wie im Original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de-DE" dirty="0"/>
              <a:t>Fragen können im Internet gefunden werden</a:t>
            </a:r>
          </a:p>
        </p:txBody>
      </p:sp>
      <p:sp>
        <p:nvSpPr>
          <p:cNvPr id="319" name="Google Shape;319;p13"/>
          <p:cNvSpPr txBox="1">
            <a:spLocks noGrp="1"/>
          </p:cNvSpPr>
          <p:nvPr>
            <p:ph type="body" idx="2"/>
          </p:nvPr>
        </p:nvSpPr>
        <p:spPr>
          <a:xfrm>
            <a:off x="1608575" y="4058325"/>
            <a:ext cx="6759000" cy="71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2"/>
              </a:solidFill>
            </a:endParaRPr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6" name="Grafik 4">
            <a:extLst>
              <a:ext uri="{FF2B5EF4-FFF2-40B4-BE49-F238E27FC236}">
                <a16:creationId xmlns:a16="http://schemas.microsoft.com/office/drawing/2014/main" id="{315237CA-D7D7-4F72-B288-739F8C29F08D}"/>
              </a:ext>
            </a:extLst>
          </p:cNvPr>
          <p:cNvGrpSpPr/>
          <p:nvPr/>
        </p:nvGrpSpPr>
        <p:grpSpPr>
          <a:xfrm>
            <a:off x="1567173" y="2923200"/>
            <a:ext cx="2168404" cy="2101350"/>
            <a:chOff x="1488665" y="2309478"/>
            <a:chExt cx="2470617" cy="2470617"/>
          </a:xfrm>
          <a:solidFill>
            <a:schemeClr val="accent1"/>
          </a:solidFill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44B271EB-36B9-40A3-9D8A-436CFA4ACC1B}"/>
                </a:ext>
              </a:extLst>
            </p:cNvPr>
            <p:cNvSpPr/>
            <p:nvPr/>
          </p:nvSpPr>
          <p:spPr>
            <a:xfrm>
              <a:off x="1529842" y="2350655"/>
              <a:ext cx="1811785" cy="2305909"/>
            </a:xfrm>
            <a:custGeom>
              <a:avLst/>
              <a:gdLst>
                <a:gd name="connsiteX0" fmla="*/ 0 w 1811785"/>
                <a:gd name="connsiteY0" fmla="*/ 0 h 2305909"/>
                <a:gd name="connsiteX1" fmla="*/ 1400016 w 1811785"/>
                <a:gd name="connsiteY1" fmla="*/ 0 h 2305909"/>
                <a:gd name="connsiteX2" fmla="*/ 1811786 w 1811785"/>
                <a:gd name="connsiteY2" fmla="*/ 411770 h 2305909"/>
                <a:gd name="connsiteX3" fmla="*/ 1811786 w 1811785"/>
                <a:gd name="connsiteY3" fmla="*/ 2305910 h 2305909"/>
                <a:gd name="connsiteX4" fmla="*/ 0 w 1811785"/>
                <a:gd name="connsiteY4" fmla="*/ 2305910 h 2305909"/>
                <a:gd name="connsiteX5" fmla="*/ 0 w 1811785"/>
                <a:gd name="connsiteY5" fmla="*/ 0 h 230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1785" h="2305909">
                  <a:moveTo>
                    <a:pt x="0" y="0"/>
                  </a:moveTo>
                  <a:lnTo>
                    <a:pt x="1400016" y="0"/>
                  </a:lnTo>
                  <a:lnTo>
                    <a:pt x="1811786" y="411770"/>
                  </a:lnTo>
                  <a:lnTo>
                    <a:pt x="1811786" y="2305910"/>
                  </a:lnTo>
                  <a:lnTo>
                    <a:pt x="0" y="2305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D6DD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2418EB7-7614-4234-8F39-7A95836B4A9E}"/>
                </a:ext>
              </a:extLst>
            </p:cNvPr>
            <p:cNvSpPr/>
            <p:nvPr/>
          </p:nvSpPr>
          <p:spPr>
            <a:xfrm>
              <a:off x="3012213" y="3750672"/>
              <a:ext cx="905892" cy="988246"/>
            </a:xfrm>
            <a:custGeom>
              <a:avLst/>
              <a:gdLst>
                <a:gd name="connsiteX0" fmla="*/ 0 w 905892"/>
                <a:gd name="connsiteY0" fmla="*/ 988247 h 988246"/>
                <a:gd name="connsiteX1" fmla="*/ 0 w 905892"/>
                <a:gd name="connsiteY1" fmla="*/ 329416 h 988246"/>
                <a:gd name="connsiteX2" fmla="*/ 329416 w 905892"/>
                <a:gd name="connsiteY2" fmla="*/ 0 h 988246"/>
                <a:gd name="connsiteX3" fmla="*/ 576477 w 905892"/>
                <a:gd name="connsiteY3" fmla="*/ 0 h 988246"/>
                <a:gd name="connsiteX4" fmla="*/ 905893 w 905892"/>
                <a:gd name="connsiteY4" fmla="*/ 329416 h 988246"/>
                <a:gd name="connsiteX5" fmla="*/ 905893 w 905892"/>
                <a:gd name="connsiteY5" fmla="*/ 988247 h 98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5892" h="988246">
                  <a:moveTo>
                    <a:pt x="0" y="988247"/>
                  </a:moveTo>
                  <a:lnTo>
                    <a:pt x="0" y="329416"/>
                  </a:lnTo>
                  <a:cubicBezTo>
                    <a:pt x="0" y="147483"/>
                    <a:pt x="147483" y="0"/>
                    <a:pt x="329416" y="0"/>
                  </a:cubicBezTo>
                  <a:lnTo>
                    <a:pt x="576477" y="0"/>
                  </a:lnTo>
                  <a:cubicBezTo>
                    <a:pt x="758410" y="0"/>
                    <a:pt x="905893" y="147483"/>
                    <a:pt x="905893" y="329416"/>
                  </a:cubicBezTo>
                  <a:lnTo>
                    <a:pt x="905893" y="988247"/>
                  </a:lnTo>
                  <a:close/>
                </a:path>
              </a:pathLst>
            </a:custGeom>
            <a:solidFill>
              <a:srgbClr val="E6E6E6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91AA8508-E304-4B76-AAC6-E979D12AA662}"/>
                </a:ext>
              </a:extLst>
            </p:cNvPr>
            <p:cNvSpPr/>
            <p:nvPr/>
          </p:nvSpPr>
          <p:spPr>
            <a:xfrm>
              <a:off x="2929859" y="2350655"/>
              <a:ext cx="411769" cy="411769"/>
            </a:xfrm>
            <a:custGeom>
              <a:avLst/>
              <a:gdLst>
                <a:gd name="connsiteX0" fmla="*/ 411770 w 411769"/>
                <a:gd name="connsiteY0" fmla="*/ 411770 h 411769"/>
                <a:gd name="connsiteX1" fmla="*/ 0 w 411769"/>
                <a:gd name="connsiteY1" fmla="*/ 0 h 411769"/>
                <a:gd name="connsiteX2" fmla="*/ 0 w 411769"/>
                <a:gd name="connsiteY2" fmla="*/ 411770 h 411769"/>
                <a:gd name="connsiteX3" fmla="*/ 411770 w 411769"/>
                <a:gd name="connsiteY3" fmla="*/ 411770 h 41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769" h="411769">
                  <a:moveTo>
                    <a:pt x="411770" y="411770"/>
                  </a:moveTo>
                  <a:lnTo>
                    <a:pt x="0" y="0"/>
                  </a:lnTo>
                  <a:lnTo>
                    <a:pt x="0" y="411770"/>
                  </a:lnTo>
                  <a:lnTo>
                    <a:pt x="411770" y="411770"/>
                  </a:lnTo>
                  <a:close/>
                </a:path>
              </a:pathLst>
            </a:custGeom>
            <a:solidFill>
              <a:srgbClr val="6CBBC7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FE8CBB7-7697-4390-9388-66F554A1B3A0}"/>
                </a:ext>
              </a:extLst>
            </p:cNvPr>
            <p:cNvSpPr/>
            <p:nvPr/>
          </p:nvSpPr>
          <p:spPr>
            <a:xfrm>
              <a:off x="3341628" y="3750672"/>
              <a:ext cx="247061" cy="823539"/>
            </a:xfrm>
            <a:custGeom>
              <a:avLst/>
              <a:gdLst>
                <a:gd name="connsiteX0" fmla="*/ 0 w 247061"/>
                <a:gd name="connsiteY0" fmla="*/ 700008 h 823539"/>
                <a:gd name="connsiteX1" fmla="*/ 123531 w 247061"/>
                <a:gd name="connsiteY1" fmla="*/ 823539 h 823539"/>
                <a:gd name="connsiteX2" fmla="*/ 247062 w 247061"/>
                <a:gd name="connsiteY2" fmla="*/ 700008 h 823539"/>
                <a:gd name="connsiteX3" fmla="*/ 164708 w 247061"/>
                <a:gd name="connsiteY3" fmla="*/ 164708 h 823539"/>
                <a:gd name="connsiteX4" fmla="*/ 247062 w 247061"/>
                <a:gd name="connsiteY4" fmla="*/ 0 h 823539"/>
                <a:gd name="connsiteX5" fmla="*/ 0 w 247061"/>
                <a:gd name="connsiteY5" fmla="*/ 0 h 823539"/>
                <a:gd name="connsiteX6" fmla="*/ 82354 w 247061"/>
                <a:gd name="connsiteY6" fmla="*/ 164708 h 823539"/>
                <a:gd name="connsiteX7" fmla="*/ 0 w 247061"/>
                <a:gd name="connsiteY7" fmla="*/ 700008 h 82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061" h="823539">
                  <a:moveTo>
                    <a:pt x="0" y="700008"/>
                  </a:moveTo>
                  <a:lnTo>
                    <a:pt x="123531" y="823539"/>
                  </a:lnTo>
                  <a:lnTo>
                    <a:pt x="247062" y="700008"/>
                  </a:lnTo>
                  <a:lnTo>
                    <a:pt x="164708" y="164708"/>
                  </a:lnTo>
                  <a:lnTo>
                    <a:pt x="247062" y="0"/>
                  </a:lnTo>
                  <a:lnTo>
                    <a:pt x="0" y="0"/>
                  </a:lnTo>
                  <a:lnTo>
                    <a:pt x="82354" y="164708"/>
                  </a:lnTo>
                  <a:lnTo>
                    <a:pt x="0" y="700008"/>
                  </a:lnTo>
                  <a:close/>
                </a:path>
              </a:pathLst>
            </a:custGeom>
            <a:solidFill>
              <a:srgbClr val="FDB62F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A8EBA6E1-D027-4730-95D0-62B4D94465D1}"/>
                </a:ext>
              </a:extLst>
            </p:cNvPr>
            <p:cNvSpPr/>
            <p:nvPr/>
          </p:nvSpPr>
          <p:spPr>
            <a:xfrm>
              <a:off x="3218097" y="3133017"/>
              <a:ext cx="494123" cy="494123"/>
            </a:xfrm>
            <a:custGeom>
              <a:avLst/>
              <a:gdLst>
                <a:gd name="connsiteX0" fmla="*/ 247062 w 494123"/>
                <a:gd name="connsiteY0" fmla="*/ 0 h 494123"/>
                <a:gd name="connsiteX1" fmla="*/ 0 w 494123"/>
                <a:gd name="connsiteY1" fmla="*/ 0 h 494123"/>
                <a:gd name="connsiteX2" fmla="*/ 0 w 494123"/>
                <a:gd name="connsiteY2" fmla="*/ 247062 h 494123"/>
                <a:gd name="connsiteX3" fmla="*/ 247062 w 494123"/>
                <a:gd name="connsiteY3" fmla="*/ 494123 h 494123"/>
                <a:gd name="connsiteX4" fmla="*/ 247062 w 494123"/>
                <a:gd name="connsiteY4" fmla="*/ 494123 h 494123"/>
                <a:gd name="connsiteX5" fmla="*/ 494123 w 494123"/>
                <a:gd name="connsiteY5" fmla="*/ 247062 h 494123"/>
                <a:gd name="connsiteX6" fmla="*/ 494123 w 494123"/>
                <a:gd name="connsiteY6" fmla="*/ 247062 h 494123"/>
                <a:gd name="connsiteX7" fmla="*/ 247062 w 494123"/>
                <a:gd name="connsiteY7" fmla="*/ 0 h 49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123" h="494123">
                  <a:moveTo>
                    <a:pt x="247062" y="0"/>
                  </a:moveTo>
                  <a:lnTo>
                    <a:pt x="0" y="0"/>
                  </a:lnTo>
                  <a:lnTo>
                    <a:pt x="0" y="247062"/>
                  </a:lnTo>
                  <a:cubicBezTo>
                    <a:pt x="0" y="383510"/>
                    <a:pt x="110614" y="494123"/>
                    <a:pt x="247062" y="494123"/>
                  </a:cubicBezTo>
                  <a:lnTo>
                    <a:pt x="247062" y="494123"/>
                  </a:lnTo>
                  <a:cubicBezTo>
                    <a:pt x="383510" y="494123"/>
                    <a:pt x="494123" y="383510"/>
                    <a:pt x="494123" y="247062"/>
                  </a:cubicBezTo>
                  <a:lnTo>
                    <a:pt x="494123" y="247062"/>
                  </a:lnTo>
                  <a:cubicBezTo>
                    <a:pt x="494123" y="110614"/>
                    <a:pt x="383510" y="0"/>
                    <a:pt x="247062" y="0"/>
                  </a:cubicBezTo>
                  <a:close/>
                </a:path>
              </a:pathLst>
            </a:custGeom>
            <a:solidFill>
              <a:srgbClr val="FFDAAA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0B7EE8B3-2A82-40EE-9D29-793F44BDEED0}"/>
                </a:ext>
              </a:extLst>
            </p:cNvPr>
            <p:cNvSpPr/>
            <p:nvPr/>
          </p:nvSpPr>
          <p:spPr>
            <a:xfrm>
              <a:off x="3218097" y="3133017"/>
              <a:ext cx="494059" cy="317062"/>
            </a:xfrm>
            <a:custGeom>
              <a:avLst/>
              <a:gdLst>
                <a:gd name="connsiteX0" fmla="*/ 247062 w 494059"/>
                <a:gd name="connsiteY0" fmla="*/ 0 h 317062"/>
                <a:gd name="connsiteX1" fmla="*/ 0 w 494059"/>
                <a:gd name="connsiteY1" fmla="*/ 0 h 317062"/>
                <a:gd name="connsiteX2" fmla="*/ 0 w 494059"/>
                <a:gd name="connsiteY2" fmla="*/ 164708 h 317062"/>
                <a:gd name="connsiteX3" fmla="*/ 164708 w 494059"/>
                <a:gd name="connsiteY3" fmla="*/ 164708 h 317062"/>
                <a:gd name="connsiteX4" fmla="*/ 483870 w 494059"/>
                <a:gd name="connsiteY4" fmla="*/ 317063 h 317062"/>
                <a:gd name="connsiteX5" fmla="*/ 316935 w 494059"/>
                <a:gd name="connsiteY5" fmla="*/ 10125 h 317062"/>
                <a:gd name="connsiteX6" fmla="*/ 247062 w 494059"/>
                <a:gd name="connsiteY6" fmla="*/ 0 h 31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059" h="317062">
                  <a:moveTo>
                    <a:pt x="247062" y="0"/>
                  </a:moveTo>
                  <a:lnTo>
                    <a:pt x="0" y="0"/>
                  </a:lnTo>
                  <a:lnTo>
                    <a:pt x="0" y="164708"/>
                  </a:lnTo>
                  <a:lnTo>
                    <a:pt x="164708" y="164708"/>
                  </a:lnTo>
                  <a:cubicBezTo>
                    <a:pt x="288609" y="164835"/>
                    <a:pt x="405857" y="220803"/>
                    <a:pt x="483870" y="317063"/>
                  </a:cubicBezTo>
                  <a:cubicBezTo>
                    <a:pt x="522531" y="186206"/>
                    <a:pt x="447791" y="48786"/>
                    <a:pt x="316935" y="10125"/>
                  </a:cubicBezTo>
                  <a:cubicBezTo>
                    <a:pt x="294246" y="3422"/>
                    <a:pt x="270718" y="12"/>
                    <a:pt x="247062" y="0"/>
                  </a:cubicBezTo>
                  <a:close/>
                </a:path>
              </a:pathLst>
            </a:custGeom>
            <a:solidFill>
              <a:srgbClr val="784A42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6CE9948-E2CF-4699-8CB1-9C5F301BFA51}"/>
                </a:ext>
              </a:extLst>
            </p:cNvPr>
            <p:cNvSpPr/>
            <p:nvPr/>
          </p:nvSpPr>
          <p:spPr>
            <a:xfrm>
              <a:off x="1706615" y="2650959"/>
              <a:ext cx="305285" cy="252044"/>
            </a:xfrm>
            <a:custGeom>
              <a:avLst/>
              <a:gdLst>
                <a:gd name="connsiteX0" fmla="*/ 111466 w 305285"/>
                <a:gd name="connsiteY0" fmla="*/ 135596 h 252044"/>
                <a:gd name="connsiteX1" fmla="*/ 58224 w 305285"/>
                <a:gd name="connsiteY1" fmla="*/ 82354 h 252044"/>
                <a:gd name="connsiteX2" fmla="*/ 0 w 305285"/>
                <a:gd name="connsiteY2" fmla="*/ 140578 h 252044"/>
                <a:gd name="connsiteX3" fmla="*/ 111466 w 305285"/>
                <a:gd name="connsiteY3" fmla="*/ 252044 h 252044"/>
                <a:gd name="connsiteX4" fmla="*/ 305286 w 305285"/>
                <a:gd name="connsiteY4" fmla="*/ 58224 h 252044"/>
                <a:gd name="connsiteX5" fmla="*/ 247062 w 305285"/>
                <a:gd name="connsiteY5" fmla="*/ 0 h 252044"/>
                <a:gd name="connsiteX6" fmla="*/ 111466 w 305285"/>
                <a:gd name="connsiteY6" fmla="*/ 135596 h 2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285" h="252044">
                  <a:moveTo>
                    <a:pt x="111466" y="135596"/>
                  </a:moveTo>
                  <a:lnTo>
                    <a:pt x="58224" y="82354"/>
                  </a:lnTo>
                  <a:lnTo>
                    <a:pt x="0" y="140578"/>
                  </a:lnTo>
                  <a:lnTo>
                    <a:pt x="111466" y="252044"/>
                  </a:lnTo>
                  <a:lnTo>
                    <a:pt x="305286" y="58224"/>
                  </a:lnTo>
                  <a:lnTo>
                    <a:pt x="247062" y="0"/>
                  </a:lnTo>
                  <a:lnTo>
                    <a:pt x="111466" y="135596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869EFB6-2684-4434-AC3C-E11ADC669066}"/>
                </a:ext>
              </a:extLst>
            </p:cNvPr>
            <p:cNvSpPr/>
            <p:nvPr/>
          </p:nvSpPr>
          <p:spPr>
            <a:xfrm>
              <a:off x="2147497" y="2638894"/>
              <a:ext cx="617654" cy="82353"/>
            </a:xfrm>
            <a:custGeom>
              <a:avLst/>
              <a:gdLst>
                <a:gd name="connsiteX0" fmla="*/ 0 w 617654"/>
                <a:gd name="connsiteY0" fmla="*/ 0 h 82353"/>
                <a:gd name="connsiteX1" fmla="*/ 617654 w 617654"/>
                <a:gd name="connsiteY1" fmla="*/ 0 h 82353"/>
                <a:gd name="connsiteX2" fmla="*/ 617654 w 617654"/>
                <a:gd name="connsiteY2" fmla="*/ 82354 h 82353"/>
                <a:gd name="connsiteX3" fmla="*/ 0 w 617654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654" h="82353">
                  <a:moveTo>
                    <a:pt x="0" y="0"/>
                  </a:moveTo>
                  <a:lnTo>
                    <a:pt x="617654" y="0"/>
                  </a:lnTo>
                  <a:lnTo>
                    <a:pt x="617654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3A48E89-618D-478B-924F-FDB10612F5AA}"/>
                </a:ext>
              </a:extLst>
            </p:cNvPr>
            <p:cNvSpPr/>
            <p:nvPr/>
          </p:nvSpPr>
          <p:spPr>
            <a:xfrm>
              <a:off x="2147497" y="2803602"/>
              <a:ext cx="617654" cy="82353"/>
            </a:xfrm>
            <a:custGeom>
              <a:avLst/>
              <a:gdLst>
                <a:gd name="connsiteX0" fmla="*/ 0 w 617654"/>
                <a:gd name="connsiteY0" fmla="*/ 0 h 82353"/>
                <a:gd name="connsiteX1" fmla="*/ 617654 w 617654"/>
                <a:gd name="connsiteY1" fmla="*/ 0 h 82353"/>
                <a:gd name="connsiteX2" fmla="*/ 617654 w 617654"/>
                <a:gd name="connsiteY2" fmla="*/ 82354 h 82353"/>
                <a:gd name="connsiteX3" fmla="*/ 0 w 617654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7654" h="82353">
                  <a:moveTo>
                    <a:pt x="0" y="0"/>
                  </a:moveTo>
                  <a:lnTo>
                    <a:pt x="617654" y="0"/>
                  </a:lnTo>
                  <a:lnTo>
                    <a:pt x="617654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11DE1CB5-0055-40F7-8C7E-91C0C363AC2F}"/>
                </a:ext>
              </a:extLst>
            </p:cNvPr>
            <p:cNvSpPr/>
            <p:nvPr/>
          </p:nvSpPr>
          <p:spPr>
            <a:xfrm>
              <a:off x="2147497" y="3627141"/>
              <a:ext cx="741185" cy="82353"/>
            </a:xfrm>
            <a:custGeom>
              <a:avLst/>
              <a:gdLst>
                <a:gd name="connsiteX0" fmla="*/ 0 w 741185"/>
                <a:gd name="connsiteY0" fmla="*/ 0 h 82353"/>
                <a:gd name="connsiteX1" fmla="*/ 741185 w 741185"/>
                <a:gd name="connsiteY1" fmla="*/ 0 h 82353"/>
                <a:gd name="connsiteX2" fmla="*/ 741185 w 741185"/>
                <a:gd name="connsiteY2" fmla="*/ 82354 h 82353"/>
                <a:gd name="connsiteX3" fmla="*/ 0 w 741185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185" h="82353">
                  <a:moveTo>
                    <a:pt x="0" y="0"/>
                  </a:moveTo>
                  <a:lnTo>
                    <a:pt x="741185" y="0"/>
                  </a:lnTo>
                  <a:lnTo>
                    <a:pt x="741185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19D3982-1292-4F2C-A23B-991A3C87A876}"/>
                </a:ext>
              </a:extLst>
            </p:cNvPr>
            <p:cNvSpPr/>
            <p:nvPr/>
          </p:nvSpPr>
          <p:spPr>
            <a:xfrm>
              <a:off x="2147497" y="3791849"/>
              <a:ext cx="741185" cy="82353"/>
            </a:xfrm>
            <a:custGeom>
              <a:avLst/>
              <a:gdLst>
                <a:gd name="connsiteX0" fmla="*/ 0 w 741185"/>
                <a:gd name="connsiteY0" fmla="*/ 0 h 82353"/>
                <a:gd name="connsiteX1" fmla="*/ 741185 w 741185"/>
                <a:gd name="connsiteY1" fmla="*/ 0 h 82353"/>
                <a:gd name="connsiteX2" fmla="*/ 741185 w 741185"/>
                <a:gd name="connsiteY2" fmla="*/ 82354 h 82353"/>
                <a:gd name="connsiteX3" fmla="*/ 0 w 741185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185" h="82353">
                  <a:moveTo>
                    <a:pt x="0" y="0"/>
                  </a:moveTo>
                  <a:lnTo>
                    <a:pt x="741185" y="0"/>
                  </a:lnTo>
                  <a:lnTo>
                    <a:pt x="741185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BD1809F1-1D2C-441A-B334-992466C8353D}"/>
                </a:ext>
              </a:extLst>
            </p:cNvPr>
            <p:cNvSpPr/>
            <p:nvPr/>
          </p:nvSpPr>
          <p:spPr>
            <a:xfrm>
              <a:off x="1706615" y="3598029"/>
              <a:ext cx="305285" cy="305285"/>
            </a:xfrm>
            <a:custGeom>
              <a:avLst/>
              <a:gdLst>
                <a:gd name="connsiteX0" fmla="*/ 247062 w 305285"/>
                <a:gd name="connsiteY0" fmla="*/ 0 h 305285"/>
                <a:gd name="connsiteX1" fmla="*/ 152643 w 305285"/>
                <a:gd name="connsiteY1" fmla="*/ 94419 h 305285"/>
                <a:gd name="connsiteX2" fmla="*/ 58224 w 305285"/>
                <a:gd name="connsiteY2" fmla="*/ 0 h 305285"/>
                <a:gd name="connsiteX3" fmla="*/ 0 w 305285"/>
                <a:gd name="connsiteY3" fmla="*/ 58224 h 305285"/>
                <a:gd name="connsiteX4" fmla="*/ 94419 w 305285"/>
                <a:gd name="connsiteY4" fmla="*/ 152643 h 305285"/>
                <a:gd name="connsiteX5" fmla="*/ 0 w 305285"/>
                <a:gd name="connsiteY5" fmla="*/ 247062 h 305285"/>
                <a:gd name="connsiteX6" fmla="*/ 58224 w 305285"/>
                <a:gd name="connsiteY6" fmla="*/ 305286 h 305285"/>
                <a:gd name="connsiteX7" fmla="*/ 152643 w 305285"/>
                <a:gd name="connsiteY7" fmla="*/ 210867 h 305285"/>
                <a:gd name="connsiteX8" fmla="*/ 247062 w 305285"/>
                <a:gd name="connsiteY8" fmla="*/ 305286 h 305285"/>
                <a:gd name="connsiteX9" fmla="*/ 305286 w 305285"/>
                <a:gd name="connsiteY9" fmla="*/ 247062 h 305285"/>
                <a:gd name="connsiteX10" fmla="*/ 210867 w 305285"/>
                <a:gd name="connsiteY10" fmla="*/ 152643 h 305285"/>
                <a:gd name="connsiteX11" fmla="*/ 305286 w 305285"/>
                <a:gd name="connsiteY11" fmla="*/ 58224 h 305285"/>
                <a:gd name="connsiteX12" fmla="*/ 247062 w 305285"/>
                <a:gd name="connsiteY12" fmla="*/ 0 h 3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285" h="305285">
                  <a:moveTo>
                    <a:pt x="247062" y="0"/>
                  </a:moveTo>
                  <a:lnTo>
                    <a:pt x="152643" y="94419"/>
                  </a:lnTo>
                  <a:lnTo>
                    <a:pt x="58224" y="0"/>
                  </a:lnTo>
                  <a:lnTo>
                    <a:pt x="0" y="58224"/>
                  </a:lnTo>
                  <a:lnTo>
                    <a:pt x="94419" y="152643"/>
                  </a:lnTo>
                  <a:lnTo>
                    <a:pt x="0" y="247062"/>
                  </a:lnTo>
                  <a:lnTo>
                    <a:pt x="58224" y="305286"/>
                  </a:lnTo>
                  <a:lnTo>
                    <a:pt x="152643" y="210867"/>
                  </a:lnTo>
                  <a:lnTo>
                    <a:pt x="247062" y="305286"/>
                  </a:lnTo>
                  <a:lnTo>
                    <a:pt x="305286" y="247062"/>
                  </a:lnTo>
                  <a:lnTo>
                    <a:pt x="210867" y="152643"/>
                  </a:lnTo>
                  <a:lnTo>
                    <a:pt x="305286" y="58224"/>
                  </a:lnTo>
                  <a:lnTo>
                    <a:pt x="247062" y="0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0DAE24E2-8129-4A18-B9B0-A4E14B539601}"/>
                </a:ext>
              </a:extLst>
            </p:cNvPr>
            <p:cNvSpPr/>
            <p:nvPr/>
          </p:nvSpPr>
          <p:spPr>
            <a:xfrm>
              <a:off x="2147497" y="4121264"/>
              <a:ext cx="700008" cy="82353"/>
            </a:xfrm>
            <a:custGeom>
              <a:avLst/>
              <a:gdLst>
                <a:gd name="connsiteX0" fmla="*/ 0 w 700008"/>
                <a:gd name="connsiteY0" fmla="*/ 0 h 82353"/>
                <a:gd name="connsiteX1" fmla="*/ 700008 w 700008"/>
                <a:gd name="connsiteY1" fmla="*/ 0 h 82353"/>
                <a:gd name="connsiteX2" fmla="*/ 700008 w 700008"/>
                <a:gd name="connsiteY2" fmla="*/ 82354 h 82353"/>
                <a:gd name="connsiteX3" fmla="*/ 0 w 700008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008" h="82353">
                  <a:moveTo>
                    <a:pt x="0" y="0"/>
                  </a:moveTo>
                  <a:lnTo>
                    <a:pt x="700008" y="0"/>
                  </a:lnTo>
                  <a:lnTo>
                    <a:pt x="700008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83C88B9-5531-478B-AB11-8C8A8AB5BB0F}"/>
                </a:ext>
              </a:extLst>
            </p:cNvPr>
            <p:cNvSpPr/>
            <p:nvPr/>
          </p:nvSpPr>
          <p:spPr>
            <a:xfrm>
              <a:off x="2147497" y="4285972"/>
              <a:ext cx="700008" cy="82353"/>
            </a:xfrm>
            <a:custGeom>
              <a:avLst/>
              <a:gdLst>
                <a:gd name="connsiteX0" fmla="*/ 0 w 700008"/>
                <a:gd name="connsiteY0" fmla="*/ 0 h 82353"/>
                <a:gd name="connsiteX1" fmla="*/ 700008 w 700008"/>
                <a:gd name="connsiteY1" fmla="*/ 0 h 82353"/>
                <a:gd name="connsiteX2" fmla="*/ 700008 w 700008"/>
                <a:gd name="connsiteY2" fmla="*/ 82354 h 82353"/>
                <a:gd name="connsiteX3" fmla="*/ 0 w 700008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008" h="82353">
                  <a:moveTo>
                    <a:pt x="0" y="0"/>
                  </a:moveTo>
                  <a:lnTo>
                    <a:pt x="700008" y="0"/>
                  </a:lnTo>
                  <a:lnTo>
                    <a:pt x="700008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3C1CD0C-5822-436D-A415-9546E4830796}"/>
                </a:ext>
              </a:extLst>
            </p:cNvPr>
            <p:cNvSpPr/>
            <p:nvPr/>
          </p:nvSpPr>
          <p:spPr>
            <a:xfrm>
              <a:off x="1706615" y="4092152"/>
              <a:ext cx="305285" cy="305285"/>
            </a:xfrm>
            <a:custGeom>
              <a:avLst/>
              <a:gdLst>
                <a:gd name="connsiteX0" fmla="*/ 247062 w 305285"/>
                <a:gd name="connsiteY0" fmla="*/ 0 h 305285"/>
                <a:gd name="connsiteX1" fmla="*/ 152643 w 305285"/>
                <a:gd name="connsiteY1" fmla="*/ 94419 h 305285"/>
                <a:gd name="connsiteX2" fmla="*/ 58224 w 305285"/>
                <a:gd name="connsiteY2" fmla="*/ 0 h 305285"/>
                <a:gd name="connsiteX3" fmla="*/ 0 w 305285"/>
                <a:gd name="connsiteY3" fmla="*/ 58224 h 305285"/>
                <a:gd name="connsiteX4" fmla="*/ 94419 w 305285"/>
                <a:gd name="connsiteY4" fmla="*/ 152643 h 305285"/>
                <a:gd name="connsiteX5" fmla="*/ 0 w 305285"/>
                <a:gd name="connsiteY5" fmla="*/ 247062 h 305285"/>
                <a:gd name="connsiteX6" fmla="*/ 58224 w 305285"/>
                <a:gd name="connsiteY6" fmla="*/ 305286 h 305285"/>
                <a:gd name="connsiteX7" fmla="*/ 152643 w 305285"/>
                <a:gd name="connsiteY7" fmla="*/ 210867 h 305285"/>
                <a:gd name="connsiteX8" fmla="*/ 247062 w 305285"/>
                <a:gd name="connsiteY8" fmla="*/ 305286 h 305285"/>
                <a:gd name="connsiteX9" fmla="*/ 305286 w 305285"/>
                <a:gd name="connsiteY9" fmla="*/ 247062 h 305285"/>
                <a:gd name="connsiteX10" fmla="*/ 210867 w 305285"/>
                <a:gd name="connsiteY10" fmla="*/ 152643 h 305285"/>
                <a:gd name="connsiteX11" fmla="*/ 305286 w 305285"/>
                <a:gd name="connsiteY11" fmla="*/ 58224 h 305285"/>
                <a:gd name="connsiteX12" fmla="*/ 247062 w 305285"/>
                <a:gd name="connsiteY12" fmla="*/ 0 h 3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5285" h="305285">
                  <a:moveTo>
                    <a:pt x="247062" y="0"/>
                  </a:moveTo>
                  <a:lnTo>
                    <a:pt x="152643" y="94419"/>
                  </a:lnTo>
                  <a:lnTo>
                    <a:pt x="58224" y="0"/>
                  </a:lnTo>
                  <a:lnTo>
                    <a:pt x="0" y="58224"/>
                  </a:lnTo>
                  <a:lnTo>
                    <a:pt x="94419" y="152643"/>
                  </a:lnTo>
                  <a:lnTo>
                    <a:pt x="0" y="247062"/>
                  </a:lnTo>
                  <a:lnTo>
                    <a:pt x="58224" y="305286"/>
                  </a:lnTo>
                  <a:lnTo>
                    <a:pt x="152643" y="210867"/>
                  </a:lnTo>
                  <a:lnTo>
                    <a:pt x="247062" y="305286"/>
                  </a:lnTo>
                  <a:lnTo>
                    <a:pt x="305286" y="247062"/>
                  </a:lnTo>
                  <a:lnTo>
                    <a:pt x="210867" y="152643"/>
                  </a:lnTo>
                  <a:lnTo>
                    <a:pt x="305286" y="58224"/>
                  </a:lnTo>
                  <a:lnTo>
                    <a:pt x="247062" y="0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AE84C972-E82B-483B-9A13-19E60D29DC5E}"/>
                </a:ext>
              </a:extLst>
            </p:cNvPr>
            <p:cNvSpPr/>
            <p:nvPr/>
          </p:nvSpPr>
          <p:spPr>
            <a:xfrm>
              <a:off x="1706615" y="3145082"/>
              <a:ext cx="305285" cy="252044"/>
            </a:xfrm>
            <a:custGeom>
              <a:avLst/>
              <a:gdLst>
                <a:gd name="connsiteX0" fmla="*/ 111466 w 305285"/>
                <a:gd name="connsiteY0" fmla="*/ 135596 h 252044"/>
                <a:gd name="connsiteX1" fmla="*/ 58224 w 305285"/>
                <a:gd name="connsiteY1" fmla="*/ 82354 h 252044"/>
                <a:gd name="connsiteX2" fmla="*/ 0 w 305285"/>
                <a:gd name="connsiteY2" fmla="*/ 140578 h 252044"/>
                <a:gd name="connsiteX3" fmla="*/ 111466 w 305285"/>
                <a:gd name="connsiteY3" fmla="*/ 252044 h 252044"/>
                <a:gd name="connsiteX4" fmla="*/ 305286 w 305285"/>
                <a:gd name="connsiteY4" fmla="*/ 58224 h 252044"/>
                <a:gd name="connsiteX5" fmla="*/ 247062 w 305285"/>
                <a:gd name="connsiteY5" fmla="*/ 0 h 252044"/>
                <a:gd name="connsiteX6" fmla="*/ 111466 w 305285"/>
                <a:gd name="connsiteY6" fmla="*/ 135596 h 25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285" h="252044">
                  <a:moveTo>
                    <a:pt x="111466" y="135596"/>
                  </a:moveTo>
                  <a:lnTo>
                    <a:pt x="58224" y="82354"/>
                  </a:lnTo>
                  <a:lnTo>
                    <a:pt x="0" y="140578"/>
                  </a:lnTo>
                  <a:lnTo>
                    <a:pt x="111466" y="252044"/>
                  </a:lnTo>
                  <a:lnTo>
                    <a:pt x="305286" y="58224"/>
                  </a:lnTo>
                  <a:lnTo>
                    <a:pt x="247062" y="0"/>
                  </a:lnTo>
                  <a:lnTo>
                    <a:pt x="111466" y="135596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4D0674A-F80E-4128-A9CD-9EC24AAB11EA}"/>
                </a:ext>
              </a:extLst>
            </p:cNvPr>
            <p:cNvSpPr/>
            <p:nvPr/>
          </p:nvSpPr>
          <p:spPr>
            <a:xfrm>
              <a:off x="2147497" y="3133017"/>
              <a:ext cx="905892" cy="82353"/>
            </a:xfrm>
            <a:custGeom>
              <a:avLst/>
              <a:gdLst>
                <a:gd name="connsiteX0" fmla="*/ 0 w 905892"/>
                <a:gd name="connsiteY0" fmla="*/ 0 h 82353"/>
                <a:gd name="connsiteX1" fmla="*/ 905893 w 905892"/>
                <a:gd name="connsiteY1" fmla="*/ 0 h 82353"/>
                <a:gd name="connsiteX2" fmla="*/ 905893 w 905892"/>
                <a:gd name="connsiteY2" fmla="*/ 82354 h 82353"/>
                <a:gd name="connsiteX3" fmla="*/ 0 w 905892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892" h="82353">
                  <a:moveTo>
                    <a:pt x="0" y="0"/>
                  </a:moveTo>
                  <a:lnTo>
                    <a:pt x="905893" y="0"/>
                  </a:lnTo>
                  <a:lnTo>
                    <a:pt x="905893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dirty="0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9A0F77E0-C500-4805-87E7-098A4C50569B}"/>
                </a:ext>
              </a:extLst>
            </p:cNvPr>
            <p:cNvSpPr/>
            <p:nvPr/>
          </p:nvSpPr>
          <p:spPr>
            <a:xfrm>
              <a:off x="2147497" y="3297725"/>
              <a:ext cx="905892" cy="82353"/>
            </a:xfrm>
            <a:custGeom>
              <a:avLst/>
              <a:gdLst>
                <a:gd name="connsiteX0" fmla="*/ 0 w 905892"/>
                <a:gd name="connsiteY0" fmla="*/ 0 h 82353"/>
                <a:gd name="connsiteX1" fmla="*/ 905893 w 905892"/>
                <a:gd name="connsiteY1" fmla="*/ 0 h 82353"/>
                <a:gd name="connsiteX2" fmla="*/ 905893 w 905892"/>
                <a:gd name="connsiteY2" fmla="*/ 82354 h 82353"/>
                <a:gd name="connsiteX3" fmla="*/ 0 w 905892"/>
                <a:gd name="connsiteY3" fmla="*/ 82354 h 8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5892" h="82353">
                  <a:moveTo>
                    <a:pt x="0" y="0"/>
                  </a:moveTo>
                  <a:lnTo>
                    <a:pt x="905893" y="0"/>
                  </a:lnTo>
                  <a:lnTo>
                    <a:pt x="905893" y="82354"/>
                  </a:lnTo>
                  <a:lnTo>
                    <a:pt x="0" y="82354"/>
                  </a:ln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DC7BE0D9-5336-4C5C-911E-F8097E00097C}"/>
                </a:ext>
              </a:extLst>
            </p:cNvPr>
            <p:cNvSpPr/>
            <p:nvPr/>
          </p:nvSpPr>
          <p:spPr>
            <a:xfrm>
              <a:off x="1488665" y="2309478"/>
              <a:ext cx="2470617" cy="2470617"/>
            </a:xfrm>
            <a:custGeom>
              <a:avLst/>
              <a:gdLst>
                <a:gd name="connsiteX0" fmla="*/ 2100025 w 2470617"/>
                <a:gd name="connsiteY0" fmla="*/ 1400016 h 2470617"/>
                <a:gd name="connsiteX1" fmla="*/ 1894140 w 2470617"/>
                <a:gd name="connsiteY1" fmla="*/ 1400016 h 2470617"/>
                <a:gd name="connsiteX2" fmla="*/ 1894140 w 2470617"/>
                <a:gd name="connsiteY2" fmla="*/ 1346486 h 2470617"/>
                <a:gd name="connsiteX3" fmla="*/ 2253499 w 2470617"/>
                <a:gd name="connsiteY3" fmla="*/ 1154071 h 2470617"/>
                <a:gd name="connsiteX4" fmla="*/ 2061084 w 2470617"/>
                <a:gd name="connsiteY4" fmla="*/ 794711 h 2470617"/>
                <a:gd name="connsiteX5" fmla="*/ 1976494 w 2470617"/>
                <a:gd name="connsiteY5" fmla="*/ 782362 h 2470617"/>
                <a:gd name="connsiteX6" fmla="*/ 1894140 w 2470617"/>
                <a:gd name="connsiteY6" fmla="*/ 782362 h 2470617"/>
                <a:gd name="connsiteX7" fmla="*/ 1894140 w 2470617"/>
                <a:gd name="connsiteY7" fmla="*/ 435899 h 2470617"/>
                <a:gd name="connsiteX8" fmla="*/ 1458241 w 2470617"/>
                <a:gd name="connsiteY8" fmla="*/ 0 h 2470617"/>
                <a:gd name="connsiteX9" fmla="*/ 0 w 2470617"/>
                <a:gd name="connsiteY9" fmla="*/ 0 h 2470617"/>
                <a:gd name="connsiteX10" fmla="*/ 0 w 2470617"/>
                <a:gd name="connsiteY10" fmla="*/ 2388263 h 2470617"/>
                <a:gd name="connsiteX11" fmla="*/ 1482370 w 2470617"/>
                <a:gd name="connsiteY11" fmla="*/ 2388263 h 2470617"/>
                <a:gd name="connsiteX12" fmla="*/ 1482370 w 2470617"/>
                <a:gd name="connsiteY12" fmla="*/ 2470617 h 2470617"/>
                <a:gd name="connsiteX13" fmla="*/ 2470617 w 2470617"/>
                <a:gd name="connsiteY13" fmla="*/ 2470617 h 2470617"/>
                <a:gd name="connsiteX14" fmla="*/ 2470617 w 2470617"/>
                <a:gd name="connsiteY14" fmla="*/ 1770609 h 2470617"/>
                <a:gd name="connsiteX15" fmla="*/ 2100025 w 2470617"/>
                <a:gd name="connsiteY15" fmla="*/ 1400016 h 2470617"/>
                <a:gd name="connsiteX16" fmla="*/ 1976494 w 2470617"/>
                <a:gd name="connsiteY16" fmla="*/ 1596183 h 2470617"/>
                <a:gd name="connsiteX17" fmla="*/ 1919587 w 2470617"/>
                <a:gd name="connsiteY17" fmla="*/ 1482370 h 2470617"/>
                <a:gd name="connsiteX18" fmla="*/ 2033400 w 2470617"/>
                <a:gd name="connsiteY18" fmla="*/ 1482370 h 2470617"/>
                <a:gd name="connsiteX19" fmla="*/ 2056171 w 2470617"/>
                <a:gd name="connsiteY19" fmla="*/ 2126831 h 2470617"/>
                <a:gd name="connsiteX20" fmla="*/ 1976494 w 2470617"/>
                <a:gd name="connsiteY20" fmla="*/ 2206508 h 2470617"/>
                <a:gd name="connsiteX21" fmla="*/ 1896816 w 2470617"/>
                <a:gd name="connsiteY21" fmla="*/ 2126831 h 2470617"/>
                <a:gd name="connsiteX22" fmla="*/ 1976494 w 2470617"/>
                <a:gd name="connsiteY22" fmla="*/ 1609072 h 2470617"/>
                <a:gd name="connsiteX23" fmla="*/ 1976494 w 2470617"/>
                <a:gd name="connsiteY23" fmla="*/ 1276486 h 2470617"/>
                <a:gd name="connsiteX24" fmla="*/ 1770609 w 2470617"/>
                <a:gd name="connsiteY24" fmla="*/ 1070601 h 2470617"/>
                <a:gd name="connsiteX25" fmla="*/ 1770609 w 2470617"/>
                <a:gd name="connsiteY25" fmla="*/ 1029424 h 2470617"/>
                <a:gd name="connsiteX26" fmla="*/ 1894140 w 2470617"/>
                <a:gd name="connsiteY26" fmla="*/ 1029424 h 2470617"/>
                <a:gd name="connsiteX27" fmla="*/ 2166608 w 2470617"/>
                <a:gd name="connsiteY27" fmla="*/ 1149290 h 2470617"/>
                <a:gd name="connsiteX28" fmla="*/ 1976494 w 2470617"/>
                <a:gd name="connsiteY28" fmla="*/ 1276486 h 2470617"/>
                <a:gd name="connsiteX29" fmla="*/ 2180238 w 2470617"/>
                <a:gd name="connsiteY29" fmla="*/ 1049354 h 2470617"/>
                <a:gd name="connsiteX30" fmla="*/ 1894140 w 2470617"/>
                <a:gd name="connsiteY30" fmla="*/ 947070 h 2470617"/>
                <a:gd name="connsiteX31" fmla="*/ 1770609 w 2470617"/>
                <a:gd name="connsiteY31" fmla="*/ 947070 h 2470617"/>
                <a:gd name="connsiteX32" fmla="*/ 1770609 w 2470617"/>
                <a:gd name="connsiteY32" fmla="*/ 864716 h 2470617"/>
                <a:gd name="connsiteX33" fmla="*/ 1976494 w 2470617"/>
                <a:gd name="connsiteY33" fmla="*/ 864716 h 2470617"/>
                <a:gd name="connsiteX34" fmla="*/ 2180238 w 2470617"/>
                <a:gd name="connsiteY34" fmla="*/ 1049354 h 2470617"/>
                <a:gd name="connsiteX35" fmla="*/ 1482370 w 2470617"/>
                <a:gd name="connsiteY35" fmla="*/ 140578 h 2470617"/>
                <a:gd name="connsiteX36" fmla="*/ 1753562 w 2470617"/>
                <a:gd name="connsiteY36" fmla="*/ 411770 h 2470617"/>
                <a:gd name="connsiteX37" fmla="*/ 1482370 w 2470617"/>
                <a:gd name="connsiteY37" fmla="*/ 411770 h 2470617"/>
                <a:gd name="connsiteX38" fmla="*/ 82354 w 2470617"/>
                <a:gd name="connsiteY38" fmla="*/ 2305910 h 2470617"/>
                <a:gd name="connsiteX39" fmla="*/ 82354 w 2470617"/>
                <a:gd name="connsiteY39" fmla="*/ 82354 h 2470617"/>
                <a:gd name="connsiteX40" fmla="*/ 1400016 w 2470617"/>
                <a:gd name="connsiteY40" fmla="*/ 82354 h 2470617"/>
                <a:gd name="connsiteX41" fmla="*/ 1400016 w 2470617"/>
                <a:gd name="connsiteY41" fmla="*/ 494123 h 2470617"/>
                <a:gd name="connsiteX42" fmla="*/ 1811786 w 2470617"/>
                <a:gd name="connsiteY42" fmla="*/ 494123 h 2470617"/>
                <a:gd name="connsiteX43" fmla="*/ 1811786 w 2470617"/>
                <a:gd name="connsiteY43" fmla="*/ 782362 h 2470617"/>
                <a:gd name="connsiteX44" fmla="*/ 1688255 w 2470617"/>
                <a:gd name="connsiteY44" fmla="*/ 782362 h 2470617"/>
                <a:gd name="connsiteX45" fmla="*/ 1688255 w 2470617"/>
                <a:gd name="connsiteY45" fmla="*/ 1070601 h 2470617"/>
                <a:gd name="connsiteX46" fmla="*/ 1811786 w 2470617"/>
                <a:gd name="connsiteY46" fmla="*/ 1306792 h 2470617"/>
                <a:gd name="connsiteX47" fmla="*/ 1811786 w 2470617"/>
                <a:gd name="connsiteY47" fmla="*/ 1402446 h 2470617"/>
                <a:gd name="connsiteX48" fmla="*/ 1482370 w 2470617"/>
                <a:gd name="connsiteY48" fmla="*/ 1770609 h 2470617"/>
                <a:gd name="connsiteX49" fmla="*/ 1482370 w 2470617"/>
                <a:gd name="connsiteY49" fmla="*/ 2305910 h 2470617"/>
                <a:gd name="connsiteX50" fmla="*/ 2388263 w 2470617"/>
                <a:gd name="connsiteY50" fmla="*/ 2388263 h 2470617"/>
                <a:gd name="connsiteX51" fmla="*/ 1564724 w 2470617"/>
                <a:gd name="connsiteY51" fmla="*/ 2388263 h 2470617"/>
                <a:gd name="connsiteX52" fmla="*/ 1564724 w 2470617"/>
                <a:gd name="connsiteY52" fmla="*/ 1770609 h 2470617"/>
                <a:gd name="connsiteX53" fmla="*/ 1828257 w 2470617"/>
                <a:gd name="connsiteY53" fmla="*/ 1483647 h 2470617"/>
                <a:gd name="connsiteX54" fmla="*/ 1892740 w 2470617"/>
                <a:gd name="connsiteY54" fmla="*/ 1612613 h 2470617"/>
                <a:gd name="connsiteX55" fmla="*/ 1809110 w 2470617"/>
                <a:gd name="connsiteY55" fmla="*/ 2155572 h 2470617"/>
                <a:gd name="connsiteX56" fmla="*/ 1976494 w 2470617"/>
                <a:gd name="connsiteY56" fmla="*/ 2322957 h 2470617"/>
                <a:gd name="connsiteX57" fmla="*/ 2143878 w 2470617"/>
                <a:gd name="connsiteY57" fmla="*/ 2155572 h 2470617"/>
                <a:gd name="connsiteX58" fmla="*/ 2060371 w 2470617"/>
                <a:gd name="connsiteY58" fmla="*/ 1612613 h 2470617"/>
                <a:gd name="connsiteX59" fmla="*/ 2124731 w 2470617"/>
                <a:gd name="connsiteY59" fmla="*/ 1483647 h 2470617"/>
                <a:gd name="connsiteX60" fmla="*/ 2388263 w 2470617"/>
                <a:gd name="connsiteY60" fmla="*/ 1770609 h 247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70617" h="2470617">
                  <a:moveTo>
                    <a:pt x="2100025" y="1400016"/>
                  </a:moveTo>
                  <a:lnTo>
                    <a:pt x="1894140" y="1400016"/>
                  </a:lnTo>
                  <a:lnTo>
                    <a:pt x="1894140" y="1346486"/>
                  </a:lnTo>
                  <a:cubicBezTo>
                    <a:pt x="2046507" y="1392588"/>
                    <a:pt x="2207398" y="1306438"/>
                    <a:pt x="2253499" y="1154071"/>
                  </a:cubicBezTo>
                  <a:cubicBezTo>
                    <a:pt x="2299597" y="1001704"/>
                    <a:pt x="2213451" y="840813"/>
                    <a:pt x="2061084" y="794711"/>
                  </a:cubicBezTo>
                  <a:cubicBezTo>
                    <a:pt x="2033656" y="786414"/>
                    <a:pt x="2005149" y="782251"/>
                    <a:pt x="1976494" y="782362"/>
                  </a:cubicBezTo>
                  <a:lnTo>
                    <a:pt x="1894140" y="782362"/>
                  </a:lnTo>
                  <a:lnTo>
                    <a:pt x="1894140" y="435899"/>
                  </a:lnTo>
                  <a:lnTo>
                    <a:pt x="1458241" y="0"/>
                  </a:lnTo>
                  <a:lnTo>
                    <a:pt x="0" y="0"/>
                  </a:lnTo>
                  <a:lnTo>
                    <a:pt x="0" y="2388263"/>
                  </a:lnTo>
                  <a:lnTo>
                    <a:pt x="1482370" y="2388263"/>
                  </a:lnTo>
                  <a:lnTo>
                    <a:pt x="1482370" y="2470617"/>
                  </a:lnTo>
                  <a:lnTo>
                    <a:pt x="2470617" y="2470617"/>
                  </a:lnTo>
                  <a:lnTo>
                    <a:pt x="2470617" y="1770609"/>
                  </a:lnTo>
                  <a:cubicBezTo>
                    <a:pt x="2470391" y="1566030"/>
                    <a:pt x="2304604" y="1400243"/>
                    <a:pt x="2100025" y="1400016"/>
                  </a:cubicBezTo>
                  <a:close/>
                  <a:moveTo>
                    <a:pt x="1976494" y="1596183"/>
                  </a:moveTo>
                  <a:lnTo>
                    <a:pt x="1919587" y="1482370"/>
                  </a:lnTo>
                  <a:lnTo>
                    <a:pt x="2033400" y="1482370"/>
                  </a:lnTo>
                  <a:close/>
                  <a:moveTo>
                    <a:pt x="2056171" y="2126831"/>
                  </a:moveTo>
                  <a:lnTo>
                    <a:pt x="1976494" y="2206508"/>
                  </a:lnTo>
                  <a:lnTo>
                    <a:pt x="1896816" y="2126831"/>
                  </a:lnTo>
                  <a:lnTo>
                    <a:pt x="1976494" y="1609072"/>
                  </a:lnTo>
                  <a:close/>
                  <a:moveTo>
                    <a:pt x="1976494" y="1276486"/>
                  </a:moveTo>
                  <a:cubicBezTo>
                    <a:pt x="1862841" y="1276350"/>
                    <a:pt x="1770745" y="1184253"/>
                    <a:pt x="1770609" y="1070601"/>
                  </a:cubicBezTo>
                  <a:lnTo>
                    <a:pt x="1770609" y="1029424"/>
                  </a:lnTo>
                  <a:lnTo>
                    <a:pt x="1894140" y="1029424"/>
                  </a:lnTo>
                  <a:cubicBezTo>
                    <a:pt x="1997671" y="1029786"/>
                    <a:pt x="2096385" y="1073211"/>
                    <a:pt x="2166608" y="1149290"/>
                  </a:cubicBezTo>
                  <a:cubicBezTo>
                    <a:pt x="2134733" y="1226184"/>
                    <a:pt x="2059733" y="1276362"/>
                    <a:pt x="1976494" y="1276486"/>
                  </a:cubicBezTo>
                  <a:close/>
                  <a:moveTo>
                    <a:pt x="2180238" y="1049354"/>
                  </a:moveTo>
                  <a:cubicBezTo>
                    <a:pt x="2099407" y="983487"/>
                    <a:pt x="1998408" y="947379"/>
                    <a:pt x="1894140" y="947070"/>
                  </a:cubicBezTo>
                  <a:lnTo>
                    <a:pt x="1770609" y="947070"/>
                  </a:lnTo>
                  <a:lnTo>
                    <a:pt x="1770609" y="864716"/>
                  </a:lnTo>
                  <a:lnTo>
                    <a:pt x="1976494" y="864716"/>
                  </a:lnTo>
                  <a:cubicBezTo>
                    <a:pt x="2081656" y="865041"/>
                    <a:pt x="2169593" y="944731"/>
                    <a:pt x="2180238" y="1049354"/>
                  </a:cubicBezTo>
                  <a:close/>
                  <a:moveTo>
                    <a:pt x="1482370" y="140578"/>
                  </a:moveTo>
                  <a:lnTo>
                    <a:pt x="1753562" y="411770"/>
                  </a:lnTo>
                  <a:lnTo>
                    <a:pt x="1482370" y="411770"/>
                  </a:lnTo>
                  <a:close/>
                  <a:moveTo>
                    <a:pt x="82354" y="2305910"/>
                  </a:moveTo>
                  <a:lnTo>
                    <a:pt x="82354" y="82354"/>
                  </a:lnTo>
                  <a:lnTo>
                    <a:pt x="1400016" y="82354"/>
                  </a:lnTo>
                  <a:lnTo>
                    <a:pt x="1400016" y="494123"/>
                  </a:lnTo>
                  <a:lnTo>
                    <a:pt x="1811786" y="494123"/>
                  </a:lnTo>
                  <a:lnTo>
                    <a:pt x="1811786" y="782362"/>
                  </a:lnTo>
                  <a:lnTo>
                    <a:pt x="1688255" y="782362"/>
                  </a:lnTo>
                  <a:lnTo>
                    <a:pt x="1688255" y="1070601"/>
                  </a:lnTo>
                  <a:cubicBezTo>
                    <a:pt x="1688313" y="1164797"/>
                    <a:pt x="1734452" y="1253011"/>
                    <a:pt x="1811786" y="1306792"/>
                  </a:cubicBezTo>
                  <a:lnTo>
                    <a:pt x="1811786" y="1402446"/>
                  </a:lnTo>
                  <a:cubicBezTo>
                    <a:pt x="1624361" y="1423590"/>
                    <a:pt x="1482626" y="1581994"/>
                    <a:pt x="1482370" y="1770609"/>
                  </a:cubicBezTo>
                  <a:lnTo>
                    <a:pt x="1482370" y="2305910"/>
                  </a:lnTo>
                  <a:close/>
                  <a:moveTo>
                    <a:pt x="2388263" y="2388263"/>
                  </a:moveTo>
                  <a:lnTo>
                    <a:pt x="1564724" y="2388263"/>
                  </a:lnTo>
                  <a:lnTo>
                    <a:pt x="1564724" y="1770609"/>
                  </a:lnTo>
                  <a:cubicBezTo>
                    <a:pt x="1564955" y="1621124"/>
                    <a:pt x="1679332" y="1496576"/>
                    <a:pt x="1828257" y="1483647"/>
                  </a:cubicBezTo>
                  <a:lnTo>
                    <a:pt x="1892740" y="1612613"/>
                  </a:lnTo>
                  <a:lnTo>
                    <a:pt x="1809110" y="2155572"/>
                  </a:lnTo>
                  <a:lnTo>
                    <a:pt x="1976494" y="2322957"/>
                  </a:lnTo>
                  <a:lnTo>
                    <a:pt x="2143878" y="2155572"/>
                  </a:lnTo>
                  <a:lnTo>
                    <a:pt x="2060371" y="1612613"/>
                  </a:lnTo>
                  <a:lnTo>
                    <a:pt x="2124731" y="1483647"/>
                  </a:lnTo>
                  <a:cubicBezTo>
                    <a:pt x="2273656" y="1496576"/>
                    <a:pt x="2388033" y="1621124"/>
                    <a:pt x="2388263" y="1770609"/>
                  </a:cubicBezTo>
                  <a:close/>
                </a:path>
              </a:pathLst>
            </a:custGeom>
            <a:solidFill>
              <a:srgbClr val="000000"/>
            </a:solidFill>
            <a:ln w="410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solidFill>
                  <a:srgbClr val="000000">
                    <a:alpha val="50000"/>
                  </a:srgbClr>
                </a:solidFill>
              </a:endParaRPr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C309D7CF-40C1-4807-BD89-C7EE5A9FC2AA}"/>
              </a:ext>
            </a:extLst>
          </p:cNvPr>
          <p:cNvSpPr txBox="1"/>
          <p:nvPr/>
        </p:nvSpPr>
        <p:spPr>
          <a:xfrm rot="21194530">
            <a:off x="4254720" y="3768639"/>
            <a:ext cx="94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Michael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D9F5D31B-0BCA-44D8-B39A-03500402E712}"/>
              </a:ext>
            </a:extLst>
          </p:cNvPr>
          <p:cNvCxnSpPr>
            <a:cxnSpLocks/>
            <a:stCxn id="30" idx="1"/>
            <a:endCxn id="25" idx="14"/>
          </p:cNvCxnSpPr>
          <p:nvPr/>
        </p:nvCxnSpPr>
        <p:spPr>
          <a:xfrm rot="10800000" flipV="1">
            <a:off x="3735577" y="4008980"/>
            <a:ext cx="522430" cy="420188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EACB7055-4439-47DD-887B-A007AE3868EB}"/>
              </a:ext>
            </a:extLst>
          </p:cNvPr>
          <p:cNvSpPr txBox="1"/>
          <p:nvPr/>
        </p:nvSpPr>
        <p:spPr>
          <a:xfrm rot="21194530">
            <a:off x="7563620" y="2566951"/>
            <a:ext cx="1151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Ach wirklich?!</a:t>
            </a:r>
          </a:p>
        </p:txBody>
      </p:sp>
      <p:cxnSp>
        <p:nvCxnSpPr>
          <p:cNvPr id="35" name="Verbinder: gekrümmt 34">
            <a:extLst>
              <a:ext uri="{FF2B5EF4-FFF2-40B4-BE49-F238E27FC236}">
                <a16:creationId xmlns:a16="http://schemas.microsoft.com/office/drawing/2014/main" id="{548A4C6C-B4D7-42E6-9048-B060B8B43E7D}"/>
              </a:ext>
            </a:extLst>
          </p:cNvPr>
          <p:cNvCxnSpPr>
            <a:stCxn id="38" idx="1"/>
          </p:cNvCxnSpPr>
          <p:nvPr/>
        </p:nvCxnSpPr>
        <p:spPr>
          <a:xfrm rot="10800000">
            <a:off x="7135201" y="2671200"/>
            <a:ext cx="432419" cy="286652"/>
          </a:xfrm>
          <a:prstGeom prst="curvedConnector3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1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>
            <a:spLocks noGrp="1"/>
          </p:cNvSpPr>
          <p:nvPr>
            <p:ph type="body" idx="1"/>
          </p:nvPr>
        </p:nvSpPr>
        <p:spPr>
          <a:xfrm>
            <a:off x="2487650" y="1218025"/>
            <a:ext cx="4168800" cy="270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de-DE" dirty="0"/>
              <a:t>Am Anfang war das Nichts</a:t>
            </a:r>
            <a:r>
              <a:rPr lang="en" dirty="0"/>
              <a:t>”</a:t>
            </a:r>
            <a:endParaRPr dirty="0"/>
          </a:p>
        </p:txBody>
      </p:sp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A2F247-2694-4833-AE01-50FB071DBA0F}"/>
              </a:ext>
            </a:extLst>
          </p:cNvPr>
          <p:cNvSpPr txBox="1"/>
          <p:nvPr/>
        </p:nvSpPr>
        <p:spPr>
          <a:xfrm rot="20397535">
            <a:off x="2121694" y="330755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Bradley Hand ITC" panose="03070402050302030203" pitchFamily="66" charset="0"/>
              </a:rPr>
              <a:t>Chaos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687DD6-5A0C-423B-8AE1-C57B328E5560}"/>
              </a:ext>
            </a:extLst>
          </p:cNvPr>
          <p:cNvSpPr txBox="1"/>
          <p:nvPr/>
        </p:nvSpPr>
        <p:spPr>
          <a:xfrm rot="1621748">
            <a:off x="5994248" y="149033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Bradley Hand ITC" panose="03070402050302030203" pitchFamily="66" charset="0"/>
              </a:rPr>
              <a:t>Paralyse durch</a:t>
            </a:r>
          </a:p>
          <a:p>
            <a:pPr algn="ctr"/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Bradley Hand ITC" panose="03070402050302030203" pitchFamily="66" charset="0"/>
              </a:rPr>
              <a:t>Analyse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437806-551A-45FC-BF3C-5EEEF3E23A7A}"/>
              </a:ext>
            </a:extLst>
          </p:cNvPr>
          <p:cNvSpPr txBox="1"/>
          <p:nvPr/>
        </p:nvSpPr>
        <p:spPr>
          <a:xfrm rot="19052327">
            <a:off x="1041355" y="159805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>
                    <a:lumMod val="50000"/>
                  </a:schemeClr>
                </a:solidFill>
                <a:latin typeface="Bradley Hand ITC" panose="03070402050302030203" pitchFamily="66" charset="0"/>
              </a:rPr>
              <a:t>Burn-out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521749" y="337590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9914AED-F598-4C30-908F-D49C8078F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5" y="1058384"/>
            <a:ext cx="6208481" cy="367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B25856-825D-48C0-9986-D543FCCFF6BE}"/>
              </a:ext>
            </a:extLst>
          </p:cNvPr>
          <p:cNvSpPr txBox="1"/>
          <p:nvPr/>
        </p:nvSpPr>
        <p:spPr>
          <a:xfrm>
            <a:off x="7082209" y="1393032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2">
                    <a:lumMod val="10000"/>
                  </a:schemeClr>
                </a:solidFill>
                <a:latin typeface="Bradley Hand ITC" panose="03070402050302030203" pitchFamily="66" charset="0"/>
              </a:rPr>
              <a:t>KISS-</a:t>
            </a:r>
            <a:r>
              <a:rPr lang="de-DE" sz="2000" b="1" dirty="0" err="1">
                <a:solidFill>
                  <a:schemeClr val="tx2">
                    <a:lumMod val="10000"/>
                  </a:schemeClr>
                </a:solidFill>
                <a:latin typeface="Bradley Hand ITC" panose="03070402050302030203" pitchFamily="66" charset="0"/>
              </a:rPr>
              <a:t>Principle</a:t>
            </a:r>
            <a:endParaRPr lang="de-DE" sz="2000" b="1" dirty="0">
              <a:solidFill>
                <a:schemeClr val="tx2">
                  <a:lumMod val="10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227578-F909-4601-8AC0-AE829D0E7F4D}"/>
              </a:ext>
            </a:extLst>
          </p:cNvPr>
          <p:cNvSpPr txBox="1"/>
          <p:nvPr/>
        </p:nvSpPr>
        <p:spPr>
          <a:xfrm>
            <a:off x="7082209" y="2053208"/>
            <a:ext cx="1776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chemeClr val="tx2">
                    <a:lumMod val="10000"/>
                  </a:schemeClr>
                </a:solidFill>
                <a:latin typeface="Bradley Hand ITC" panose="03070402050302030203" pitchFamily="66" charset="0"/>
              </a:rPr>
              <a:t>Design &gt; Code</a:t>
            </a:r>
          </a:p>
        </p:txBody>
      </p:sp>
    </p:spTree>
    <p:extLst>
      <p:ext uri="{BB962C8B-B14F-4D97-AF65-F5344CB8AC3E}">
        <p14:creationId xmlns:p14="http://schemas.microsoft.com/office/powerpoint/2010/main" val="147453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Grafik 8" descr="Ein Bild, das Straße, draußen, sitzend, schwarz enthält.&#10;&#10;Automatisch generierte Beschreibung">
            <a:extLst>
              <a:ext uri="{FF2B5EF4-FFF2-40B4-BE49-F238E27FC236}">
                <a16:creationId xmlns:a16="http://schemas.microsoft.com/office/drawing/2014/main" id="{59A471B9-8252-4B04-BA34-A1C19E48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466850"/>
            <a:ext cx="6038850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1E96E13-B458-47F2-B51A-E903F8A5687F}"/>
              </a:ext>
            </a:extLst>
          </p:cNvPr>
          <p:cNvSpPr txBox="1"/>
          <p:nvPr/>
        </p:nvSpPr>
        <p:spPr>
          <a:xfrm rot="21194530">
            <a:off x="4936332" y="3800833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bugatti veyron</a:t>
            </a:r>
          </a:p>
        </p:txBody>
      </p:sp>
      <p:cxnSp>
        <p:nvCxnSpPr>
          <p:cNvPr id="12" name="Verbinder: gekrümmt 11">
            <a:extLst>
              <a:ext uri="{FF2B5EF4-FFF2-40B4-BE49-F238E27FC236}">
                <a16:creationId xmlns:a16="http://schemas.microsoft.com/office/drawing/2014/main" id="{39BEB7AE-A7C4-441E-A422-611E6BBFF5A5}"/>
              </a:ext>
            </a:extLst>
          </p:cNvPr>
          <p:cNvCxnSpPr>
            <a:stCxn id="10" idx="1"/>
            <a:endCxn id="9" idx="2"/>
          </p:cNvCxnSpPr>
          <p:nvPr/>
        </p:nvCxnSpPr>
        <p:spPr>
          <a:xfrm rot="10800000">
            <a:off x="4129087" y="3676651"/>
            <a:ext cx="810422" cy="501149"/>
          </a:xfrm>
          <a:prstGeom prst="curvedConnector2">
            <a:avLst/>
          </a:prstGeom>
          <a:ln w="19050">
            <a:solidFill>
              <a:schemeClr val="tx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36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318;p13">
            <a:extLst>
              <a:ext uri="{FF2B5EF4-FFF2-40B4-BE49-F238E27FC236}">
                <a16:creationId xmlns:a16="http://schemas.microsoft.com/office/drawing/2014/main" id="{CE2D2F4A-02DB-44CD-9003-BEC45157C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1259" y="1159940"/>
            <a:ext cx="4160012" cy="16362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strike="sngStrike" dirty="0"/>
              <a:t>Modell-View-Controller</a:t>
            </a:r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Model = gamelogic.cpp</a:t>
            </a:r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C&amp;V = mainwindow.cpp</a:t>
            </a:r>
          </a:p>
          <a:p>
            <a:pPr marL="0" indent="0" algn="l">
              <a:buClr>
                <a:schemeClr val="dk1"/>
              </a:buClr>
              <a:buSzPts val="1100"/>
              <a:buNone/>
            </a:pPr>
            <a:endParaRPr lang="de-DE" b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7A21D52-01B4-412F-8893-3FF71320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17" y="1335438"/>
            <a:ext cx="3154018" cy="881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97D1328-94B8-4398-84BC-2032A8C62DB0}"/>
              </a:ext>
            </a:extLst>
          </p:cNvPr>
          <p:cNvSpPr/>
          <p:nvPr/>
        </p:nvSpPr>
        <p:spPr>
          <a:xfrm>
            <a:off x="5738191" y="1775979"/>
            <a:ext cx="841513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FF0000"/>
              </a:highlight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D863DF-09D2-42C0-87B5-E289A0C413CD}"/>
              </a:ext>
            </a:extLst>
          </p:cNvPr>
          <p:cNvSpPr txBox="1"/>
          <p:nvPr/>
        </p:nvSpPr>
        <p:spPr>
          <a:xfrm rot="20746072">
            <a:off x="7385430" y="2365104"/>
            <a:ext cx="135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>
                <a:latin typeface="Bradley Hand ITC" panose="03070402050302030203" pitchFamily="66" charset="0"/>
              </a:rPr>
              <a:t>Controller and View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BD6E443-07CA-40F6-BBB6-38D6F680DE8B}"/>
              </a:ext>
            </a:extLst>
          </p:cNvPr>
          <p:cNvSpPr txBox="1"/>
          <p:nvPr/>
        </p:nvSpPr>
        <p:spPr>
          <a:xfrm rot="20713302">
            <a:off x="7187756" y="605962"/>
            <a:ext cx="121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>
                <a:latin typeface="Bradley Hand ITC" panose="03070402050302030203" pitchFamily="66" charset="0"/>
              </a:rPr>
              <a:t>Model</a:t>
            </a:r>
          </a:p>
        </p:txBody>
      </p: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D1267ACC-C0D2-42FC-8FF8-9A86897A911D}"/>
              </a:ext>
            </a:extLst>
          </p:cNvPr>
          <p:cNvCxnSpPr>
            <a:cxnSpLocks/>
            <a:stCxn id="11" idx="1"/>
            <a:endCxn id="2" idx="2"/>
          </p:cNvCxnSpPr>
          <p:nvPr/>
        </p:nvCxnSpPr>
        <p:spPr>
          <a:xfrm rot="10800000">
            <a:off x="6835326" y="2216520"/>
            <a:ext cx="570916" cy="638454"/>
          </a:xfrm>
          <a:prstGeom prst="curvedConnector2">
            <a:avLst/>
          </a:prstGeom>
          <a:ln w="285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1BFD1076-BF71-455B-9984-F275F175357C}"/>
              </a:ext>
            </a:extLst>
          </p:cNvPr>
          <p:cNvCxnSpPr>
            <a:stCxn id="14" idx="1"/>
            <a:endCxn id="2" idx="0"/>
          </p:cNvCxnSpPr>
          <p:nvPr/>
        </p:nvCxnSpPr>
        <p:spPr>
          <a:xfrm rot="10800000" flipV="1">
            <a:off x="6835326" y="945476"/>
            <a:ext cx="372512" cy="389961"/>
          </a:xfrm>
          <a:prstGeom prst="curvedConnector2">
            <a:avLst/>
          </a:prstGeom>
          <a:ln w="285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Ein Bild, das Topf enthält.&#10;&#10;Automatisch generierte Beschreibung">
            <a:extLst>
              <a:ext uri="{FF2B5EF4-FFF2-40B4-BE49-F238E27FC236}">
                <a16:creationId xmlns:a16="http://schemas.microsoft.com/office/drawing/2014/main" id="{4F460136-50F7-48A8-8BBD-5AF2A1056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736801" y="3138497"/>
            <a:ext cx="365112" cy="36511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C766DD0-E70D-4BAC-B454-B31CEE49FA47}"/>
              </a:ext>
            </a:extLst>
          </p:cNvPr>
          <p:cNvSpPr/>
          <p:nvPr/>
        </p:nvSpPr>
        <p:spPr>
          <a:xfrm>
            <a:off x="5015948" y="3491948"/>
            <a:ext cx="2144784" cy="706076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gency FB" panose="020B0503020202020204" pitchFamily="34" charset="0"/>
              </a:rPr>
              <a:t>mainwindow.cpp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8DC6FDC-411E-4774-A9DB-E175401B37FF}"/>
              </a:ext>
            </a:extLst>
          </p:cNvPr>
          <p:cNvSpPr/>
          <p:nvPr/>
        </p:nvSpPr>
        <p:spPr>
          <a:xfrm>
            <a:off x="1557128" y="3491948"/>
            <a:ext cx="2144784" cy="706076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Agency FB" panose="020B0503020202020204" pitchFamily="34" charset="0"/>
              </a:rPr>
              <a:t>gamelogic.cpp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9F5C879-365F-4D05-8942-B3B6C9F463A0}"/>
              </a:ext>
            </a:extLst>
          </p:cNvPr>
          <p:cNvCxnSpPr/>
          <p:nvPr/>
        </p:nvCxnSpPr>
        <p:spPr>
          <a:xfrm flipH="1">
            <a:off x="3717235" y="3719222"/>
            <a:ext cx="1298713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CE2CB6D-FC13-4418-8020-BC86DDF8DB62}"/>
              </a:ext>
            </a:extLst>
          </p:cNvPr>
          <p:cNvCxnSpPr>
            <a:cxnSpLocks/>
          </p:cNvCxnSpPr>
          <p:nvPr/>
        </p:nvCxnSpPr>
        <p:spPr>
          <a:xfrm>
            <a:off x="3701912" y="3954737"/>
            <a:ext cx="1298713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B9571730-1078-41DA-B11C-0596C4FD790C}"/>
              </a:ext>
            </a:extLst>
          </p:cNvPr>
          <p:cNvSpPr txBox="1"/>
          <p:nvPr/>
        </p:nvSpPr>
        <p:spPr>
          <a:xfrm rot="20746072">
            <a:off x="589899" y="3180444"/>
            <a:ext cx="1356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>
                <a:latin typeface="Bradley Hand ITC" panose="03070402050302030203" pitchFamily="66" charset="0"/>
              </a:rPr>
              <a:t>Unser sieht so aus:</a:t>
            </a:r>
          </a:p>
        </p:txBody>
      </p:sp>
    </p:spTree>
    <p:extLst>
      <p:ext uri="{BB962C8B-B14F-4D97-AF65-F5344CB8AC3E}">
        <p14:creationId xmlns:p14="http://schemas.microsoft.com/office/powerpoint/2010/main" val="176907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318;p13">
            <a:extLst>
              <a:ext uri="{FF2B5EF4-FFF2-40B4-BE49-F238E27FC236}">
                <a16:creationId xmlns:a16="http://schemas.microsoft.com/office/drawing/2014/main" id="{BD700958-ADD8-429C-AB39-2513F69DE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0317" y="1033200"/>
            <a:ext cx="6498135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strike="sngStrike" dirty="0"/>
              <a:t>Datenbank</a:t>
            </a:r>
          </a:p>
          <a:p>
            <a:pPr marL="342900" indent="-342900" algn="l">
              <a:buClr>
                <a:schemeClr val="dk1"/>
              </a:buClr>
              <a:buSzPts val="1100"/>
            </a:pPr>
            <a:r>
              <a:rPr lang="de-DE" b="0" dirty="0"/>
              <a:t>CSV-Datei</a:t>
            </a:r>
          </a:p>
        </p:txBody>
      </p:sp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27810542-A55A-4FF9-9051-9BB41E9D2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91711"/>
              </p:ext>
            </p:extLst>
          </p:nvPr>
        </p:nvGraphicFramePr>
        <p:xfrm>
          <a:off x="450317" y="2829809"/>
          <a:ext cx="6096000" cy="21691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0557511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73888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68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Einfach zu implementieren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Übersichtlich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Fehler können schnell gefunden werden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Leicht bearbeitbar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Kein </a:t>
                      </a:r>
                      <a:r>
                        <a:rPr lang="de-DE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BoilerPlateCode</a:t>
                      </a:r>
                      <a:endParaRPr lang="de-D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Keine krasse </a:t>
                      </a:r>
                      <a:r>
                        <a:rPr lang="de-DE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syntaxFehler</a:t>
                      </a:r>
                      <a:endParaRPr lang="de-DE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Zugriff auf einzelne Elemente schwer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Ab einer Größe ungeeignet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869831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1EB845FD-ACA4-4E2B-B788-F29D82A6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8" y="2155014"/>
            <a:ext cx="8529324" cy="16769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E31FE0A-F011-472F-9F59-25750F7FE57B}"/>
              </a:ext>
            </a:extLst>
          </p:cNvPr>
          <p:cNvSpPr txBox="1"/>
          <p:nvPr/>
        </p:nvSpPr>
        <p:spPr>
          <a:xfrm rot="21194530">
            <a:off x="5019866" y="1226846"/>
            <a:ext cx="166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Eine Zeile aus der CSV-Datei</a:t>
            </a:r>
          </a:p>
        </p:txBody>
      </p:sp>
      <p:cxnSp>
        <p:nvCxnSpPr>
          <p:cNvPr id="11" name="Verbinder: gekrümmt 10">
            <a:extLst>
              <a:ext uri="{FF2B5EF4-FFF2-40B4-BE49-F238E27FC236}">
                <a16:creationId xmlns:a16="http://schemas.microsoft.com/office/drawing/2014/main" id="{0A162F3A-4795-4EE3-96AB-50C63336DB7A}"/>
              </a:ext>
            </a:extLst>
          </p:cNvPr>
          <p:cNvCxnSpPr>
            <a:stCxn id="12" idx="1"/>
            <a:endCxn id="9" idx="0"/>
          </p:cNvCxnSpPr>
          <p:nvPr/>
        </p:nvCxnSpPr>
        <p:spPr>
          <a:xfrm rot="10800000" flipV="1">
            <a:off x="4572000" y="1647910"/>
            <a:ext cx="453646" cy="507104"/>
          </a:xfrm>
          <a:prstGeom prst="curvedConnector2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81AB69B8-7924-4930-92BF-818FCE4550BA}"/>
              </a:ext>
            </a:extLst>
          </p:cNvPr>
          <p:cNvSpPr txBox="1"/>
          <p:nvPr/>
        </p:nvSpPr>
        <p:spPr>
          <a:xfrm>
            <a:off x="894521" y="2387084"/>
            <a:ext cx="725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Frage ; Antwort 1 ; Antwort 2 ; Antwort 3 ; Antwort 4 ; Richtige Antwort</a:t>
            </a:r>
          </a:p>
        </p:txBody>
      </p: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EFDBCA28-02D6-49FB-BED8-69AE27194715}"/>
              </a:ext>
            </a:extLst>
          </p:cNvPr>
          <p:cNvCxnSpPr>
            <a:stCxn id="15" idx="1"/>
            <a:endCxn id="9" idx="1"/>
          </p:cNvCxnSpPr>
          <p:nvPr/>
        </p:nvCxnSpPr>
        <p:spPr>
          <a:xfrm rot="10800000">
            <a:off x="307339" y="2238860"/>
            <a:ext cx="587183" cy="332891"/>
          </a:xfrm>
          <a:prstGeom prst="curvedConnector3">
            <a:avLst>
              <a:gd name="adj1" fmla="val 13893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47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7FF"/>
            </a:gs>
            <a:gs pos="62000">
              <a:srgbClr val="CCD4EB"/>
            </a:gs>
            <a:gs pos="100000">
              <a:schemeClr val="accent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1A15E0-59C1-4197-A27D-F24369630F3F}"/>
              </a:ext>
            </a:extLst>
          </p:cNvPr>
          <p:cNvSpPr/>
          <p:nvPr/>
        </p:nvSpPr>
        <p:spPr>
          <a:xfrm>
            <a:off x="450317" y="323305"/>
            <a:ext cx="2287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2528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Umsetzung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rafik 6" descr="Ein Bild, das Text, Gras, sitzend, Foto enthält.&#10;&#10;Automatisch generierte Beschreibung">
            <a:extLst>
              <a:ext uri="{FF2B5EF4-FFF2-40B4-BE49-F238E27FC236}">
                <a16:creationId xmlns:a16="http://schemas.microsoft.com/office/drawing/2014/main" id="{A070AC4B-B27C-4EC7-B5F9-639452BA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57" y="1027541"/>
            <a:ext cx="6522823" cy="38390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9BDD83-0DDA-4186-95CC-9D3D4B55C3A7}"/>
              </a:ext>
            </a:extLst>
          </p:cNvPr>
          <p:cNvSpPr txBox="1"/>
          <p:nvPr/>
        </p:nvSpPr>
        <p:spPr>
          <a:xfrm>
            <a:off x="675861" y="1018957"/>
            <a:ext cx="370614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solidFill>
                  <a:srgbClr val="C00000"/>
                </a:solidFill>
              </a:rPr>
              <a:t>0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</a:t>
            </a:r>
          </a:p>
          <a:p>
            <a:r>
              <a:rPr lang="de-DE" sz="1300" dirty="0">
                <a:solidFill>
                  <a:srgbClr val="C00000"/>
                </a:solidFill>
              </a:rPr>
              <a:t>2</a:t>
            </a:r>
          </a:p>
          <a:p>
            <a:r>
              <a:rPr lang="de-DE" sz="1300" dirty="0">
                <a:solidFill>
                  <a:srgbClr val="C00000"/>
                </a:solidFill>
              </a:rPr>
              <a:t>3</a:t>
            </a:r>
          </a:p>
          <a:p>
            <a:r>
              <a:rPr lang="de-DE" sz="1300" dirty="0">
                <a:solidFill>
                  <a:srgbClr val="C00000"/>
                </a:solidFill>
              </a:rPr>
              <a:t>4</a:t>
            </a:r>
          </a:p>
          <a:p>
            <a:r>
              <a:rPr lang="de-DE" sz="1300" dirty="0">
                <a:solidFill>
                  <a:srgbClr val="C00000"/>
                </a:solidFill>
              </a:rPr>
              <a:t>5</a:t>
            </a:r>
          </a:p>
          <a:p>
            <a:r>
              <a:rPr lang="de-DE" sz="1300" dirty="0">
                <a:solidFill>
                  <a:srgbClr val="C00000"/>
                </a:solidFill>
              </a:rPr>
              <a:t>6</a:t>
            </a:r>
          </a:p>
          <a:p>
            <a:r>
              <a:rPr lang="de-DE" sz="1300" dirty="0">
                <a:solidFill>
                  <a:srgbClr val="C00000"/>
                </a:solidFill>
              </a:rPr>
              <a:t>7</a:t>
            </a:r>
          </a:p>
          <a:p>
            <a:r>
              <a:rPr lang="de-DE" sz="1300" dirty="0">
                <a:solidFill>
                  <a:srgbClr val="C00000"/>
                </a:solidFill>
              </a:rPr>
              <a:t>8</a:t>
            </a:r>
          </a:p>
          <a:p>
            <a:r>
              <a:rPr lang="de-DE" sz="1300" dirty="0">
                <a:solidFill>
                  <a:srgbClr val="C00000"/>
                </a:solidFill>
              </a:rPr>
              <a:t>9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10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11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12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13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14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15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16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17</a:t>
            </a:r>
          </a:p>
          <a:p>
            <a:r>
              <a:rPr lang="de-DE" sz="1300" dirty="0">
                <a:solidFill>
                  <a:srgbClr val="C00000"/>
                </a:solidFill>
              </a:rPr>
              <a:t>18</a:t>
            </a:r>
          </a:p>
          <a:p>
            <a:endParaRPr lang="de-DE" sz="1300" dirty="0"/>
          </a:p>
          <a:p>
            <a:endParaRPr lang="de-DE" sz="130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159DBAA-6A17-4154-A197-112BA0431E4C}"/>
              </a:ext>
            </a:extLst>
          </p:cNvPr>
          <p:cNvCxnSpPr/>
          <p:nvPr/>
        </p:nvCxnSpPr>
        <p:spPr>
          <a:xfrm flipH="1">
            <a:off x="675861" y="1166191"/>
            <a:ext cx="7089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F0EA609-1974-4BE6-AD46-F420BBF73254}"/>
              </a:ext>
            </a:extLst>
          </p:cNvPr>
          <p:cNvCxnSpPr/>
          <p:nvPr/>
        </p:nvCxnSpPr>
        <p:spPr>
          <a:xfrm flipH="1">
            <a:off x="691979" y="2365513"/>
            <a:ext cx="7089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B108255-7B38-479F-BD89-F170BF7D745B}"/>
              </a:ext>
            </a:extLst>
          </p:cNvPr>
          <p:cNvCxnSpPr/>
          <p:nvPr/>
        </p:nvCxnSpPr>
        <p:spPr>
          <a:xfrm flipH="1">
            <a:off x="691979" y="3544956"/>
            <a:ext cx="7089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B51E25D-7640-4BEE-BA45-667CD9D835CE}"/>
              </a:ext>
            </a:extLst>
          </p:cNvPr>
          <p:cNvCxnSpPr/>
          <p:nvPr/>
        </p:nvCxnSpPr>
        <p:spPr>
          <a:xfrm flipH="1">
            <a:off x="691979" y="4734075"/>
            <a:ext cx="7089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A69E11B8-7A27-40F4-B0C2-C237EBD07AEA}"/>
              </a:ext>
            </a:extLst>
          </p:cNvPr>
          <p:cNvSpPr txBox="1"/>
          <p:nvPr/>
        </p:nvSpPr>
        <p:spPr>
          <a:xfrm>
            <a:off x="2616390" y="999576"/>
            <a:ext cx="370614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2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3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4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5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7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8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9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10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11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13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14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15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16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17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endParaRPr lang="de-DE" sz="1300" dirty="0"/>
          </a:p>
          <a:p>
            <a:endParaRPr lang="de-DE" sz="1300" dirty="0"/>
          </a:p>
        </p:txBody>
      </p:sp>
      <p:pic>
        <p:nvPicPr>
          <p:cNvPr id="13" name="Grafik 12" descr="Ein Bild, das Fahrrad, sitzend, dunkel, Mann enthält.&#10;&#10;Automatisch generierte Beschreibung">
            <a:extLst>
              <a:ext uri="{FF2B5EF4-FFF2-40B4-BE49-F238E27FC236}">
                <a16:creationId xmlns:a16="http://schemas.microsoft.com/office/drawing/2014/main" id="{C5FFEBDC-1ADB-4994-B9FC-CEA0E8522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191" y="1224743"/>
            <a:ext cx="698644" cy="1054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Grafik 19" descr="Ein Bild, das Fahrrad, sitzend, dunkel, Mann enthält.&#10;&#10;Automatisch generierte Beschreibung">
            <a:extLst>
              <a:ext uri="{FF2B5EF4-FFF2-40B4-BE49-F238E27FC236}">
                <a16:creationId xmlns:a16="http://schemas.microsoft.com/office/drawing/2014/main" id="{49C29729-3A2A-4C6E-B9E8-97778345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191" y="2435705"/>
            <a:ext cx="698644" cy="1054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Grafik 20" descr="Ein Bild, das Fahrrad, sitzend, dunkel, Mann enthält.&#10;&#10;Automatisch generierte Beschreibung">
            <a:extLst>
              <a:ext uri="{FF2B5EF4-FFF2-40B4-BE49-F238E27FC236}">
                <a16:creationId xmlns:a16="http://schemas.microsoft.com/office/drawing/2014/main" id="{3992E135-4BA1-4C76-9162-E9E748187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191" y="3679639"/>
            <a:ext cx="698644" cy="1054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089D901D-B426-4F2E-9C0B-65070FB4E7D2}"/>
              </a:ext>
            </a:extLst>
          </p:cNvPr>
          <p:cNvSpPr txBox="1"/>
          <p:nvPr/>
        </p:nvSpPr>
        <p:spPr>
          <a:xfrm>
            <a:off x="5114425" y="1046456"/>
            <a:ext cx="370614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2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5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4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3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11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9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8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10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7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14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13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15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17</a:t>
            </a:r>
          </a:p>
          <a:p>
            <a:r>
              <a:rPr lang="de-DE" sz="1300" dirty="0">
                <a:solidFill>
                  <a:srgbClr val="C00000"/>
                </a:solidFill>
                <a:highlight>
                  <a:srgbClr val="FFFF00"/>
                </a:highlight>
              </a:rPr>
              <a:t>16</a:t>
            </a:r>
          </a:p>
          <a:p>
            <a:endParaRPr lang="de-DE" sz="1300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endParaRPr lang="de-DE" sz="1300" dirty="0"/>
          </a:p>
          <a:p>
            <a:endParaRPr lang="de-DE" sz="1300" dirty="0"/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493A3FFD-63E9-465F-81C9-6E7C8978CBC2}"/>
              </a:ext>
            </a:extLst>
          </p:cNvPr>
          <p:cNvSpPr/>
          <p:nvPr/>
        </p:nvSpPr>
        <p:spPr>
          <a:xfrm>
            <a:off x="1594220" y="2663687"/>
            <a:ext cx="818551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C49747E1-EF8E-4C4B-92F5-FFCAFE69C745}"/>
              </a:ext>
            </a:extLst>
          </p:cNvPr>
          <p:cNvSpPr/>
          <p:nvPr/>
        </p:nvSpPr>
        <p:spPr>
          <a:xfrm>
            <a:off x="3046692" y="2691983"/>
            <a:ext cx="511215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DCB07356-3023-4B59-B61B-368B29804B0F}"/>
              </a:ext>
            </a:extLst>
          </p:cNvPr>
          <p:cNvSpPr/>
          <p:nvPr/>
        </p:nvSpPr>
        <p:spPr>
          <a:xfrm>
            <a:off x="4412099" y="2707817"/>
            <a:ext cx="698644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2577A70E-EF42-4A55-811F-38E9F47C6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44" y="2559341"/>
            <a:ext cx="1159518" cy="811663"/>
          </a:xfrm>
          <a:prstGeom prst="rect">
            <a:avLst/>
          </a:prstGeom>
        </p:spPr>
      </p:pic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2E4554BA-B971-4D2B-9D15-595C50A577CA}"/>
              </a:ext>
            </a:extLst>
          </p:cNvPr>
          <p:cNvSpPr/>
          <p:nvPr/>
        </p:nvSpPr>
        <p:spPr>
          <a:xfrm>
            <a:off x="5514106" y="2707817"/>
            <a:ext cx="698644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30C7172-5FFB-43FB-BDAA-E8431226A6E6}"/>
              </a:ext>
            </a:extLst>
          </p:cNvPr>
          <p:cNvSpPr txBox="1"/>
          <p:nvPr/>
        </p:nvSpPr>
        <p:spPr>
          <a:xfrm rot="20746072">
            <a:off x="2917798" y="416452"/>
            <a:ext cx="163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>
                <a:latin typeface="Bradley Hand ITC" panose="03070402050302030203" pitchFamily="66" charset="0"/>
              </a:rPr>
              <a:t>Gamelogic.cpp</a:t>
            </a:r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5D518B7E-65DD-43B6-9DE9-9EA99809E480}"/>
              </a:ext>
            </a:extLst>
          </p:cNvPr>
          <p:cNvCxnSpPr>
            <a:stCxn id="29" idx="2"/>
            <a:endCxn id="7" idx="0"/>
          </p:cNvCxnSpPr>
          <p:nvPr/>
        </p:nvCxnSpPr>
        <p:spPr>
          <a:xfrm rot="16200000" flipH="1">
            <a:off x="3892640" y="667611"/>
            <a:ext cx="247425" cy="472433"/>
          </a:xfrm>
          <a:prstGeom prst="curvedConnector3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D43CE567-D947-4996-9A55-82FF96EA687D}"/>
              </a:ext>
            </a:extLst>
          </p:cNvPr>
          <p:cNvSpPr/>
          <p:nvPr/>
        </p:nvSpPr>
        <p:spPr>
          <a:xfrm>
            <a:off x="7573668" y="2642478"/>
            <a:ext cx="1390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252831"/>
                </a:solidFill>
                <a:latin typeface="Montserrat Light"/>
                <a:sym typeface="Montserrat Light"/>
              </a:rPr>
              <a:t>Mainwindow</a:t>
            </a:r>
            <a:endParaRPr lang="de-DE" dirty="0">
              <a:solidFill>
                <a:srgbClr val="252831"/>
              </a:solidFill>
              <a:latin typeface="Montserrat Light"/>
              <a:sym typeface="Montserrat Light"/>
            </a:endParaRPr>
          </a:p>
          <a:p>
            <a:r>
              <a:rPr lang="de-DE" dirty="0">
                <a:solidFill>
                  <a:srgbClr val="252831"/>
                </a:solidFill>
                <a:latin typeface="Montserrat Light"/>
                <a:sym typeface="Montserrat Light"/>
              </a:rPr>
              <a:t>.cpp</a:t>
            </a:r>
            <a:endParaRPr lang="de-DE" dirty="0"/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7D66DB9D-591B-41C9-B8A1-33E5A0FC7C3C}"/>
              </a:ext>
            </a:extLst>
          </p:cNvPr>
          <p:cNvSpPr/>
          <p:nvPr/>
        </p:nvSpPr>
        <p:spPr>
          <a:xfrm>
            <a:off x="7044600" y="2697535"/>
            <a:ext cx="511215" cy="510209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Sprechblase: oval 34">
            <a:extLst>
              <a:ext uri="{FF2B5EF4-FFF2-40B4-BE49-F238E27FC236}">
                <a16:creationId xmlns:a16="http://schemas.microsoft.com/office/drawing/2014/main" id="{0A7C70C4-B4F2-4703-9F35-41412F4E136F}"/>
              </a:ext>
            </a:extLst>
          </p:cNvPr>
          <p:cNvSpPr/>
          <p:nvPr/>
        </p:nvSpPr>
        <p:spPr>
          <a:xfrm>
            <a:off x="7721359" y="1831792"/>
            <a:ext cx="1040298" cy="603913"/>
          </a:xfrm>
          <a:prstGeom prst="wedgeEllipseCallout">
            <a:avLst>
              <a:gd name="adj1" fmla="val -28401"/>
              <a:gd name="adj2" fmla="val 82828"/>
            </a:avLst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Thank</a:t>
            </a:r>
            <a:r>
              <a:rPr lang="de-DE" b="1" dirty="0">
                <a:solidFill>
                  <a:schemeClr val="tx1"/>
                </a:solidFill>
                <a:latin typeface="Bradley Hand ITC" panose="03070402050302030203" pitchFamily="66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Bradley Hand ITC" panose="03070402050302030203" pitchFamily="66" charset="0"/>
              </a:rPr>
              <a:t>you</a:t>
            </a:r>
            <a:r>
              <a:rPr lang="de-DE" b="1" dirty="0">
                <a:solidFill>
                  <a:schemeClr val="tx1"/>
                </a:solidFill>
                <a:latin typeface="Bradley Hand ITC" panose="03070402050302030203" pitchFamily="66" charset="0"/>
              </a:rPr>
              <a:t>!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9B6EC98-A175-4C84-9A5E-38A1B6F03B92}"/>
              </a:ext>
            </a:extLst>
          </p:cNvPr>
          <p:cNvSpPr txBox="1"/>
          <p:nvPr/>
        </p:nvSpPr>
        <p:spPr>
          <a:xfrm rot="522687">
            <a:off x="6313908" y="3631739"/>
            <a:ext cx="110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b="1" dirty="0">
                <a:latin typeface="Bradley Hand ITC" panose="03070402050302030203" pitchFamily="66" charset="0"/>
              </a:rPr>
              <a:t>Liste von Indexen</a:t>
            </a:r>
          </a:p>
        </p:txBody>
      </p:sp>
      <p:cxnSp>
        <p:nvCxnSpPr>
          <p:cNvPr id="37" name="Verbinder: gekrümmt 36">
            <a:extLst>
              <a:ext uri="{FF2B5EF4-FFF2-40B4-BE49-F238E27FC236}">
                <a16:creationId xmlns:a16="http://schemas.microsoft.com/office/drawing/2014/main" id="{D7A8146D-D200-41AD-9E97-B16E1BD8E927}"/>
              </a:ext>
            </a:extLst>
          </p:cNvPr>
          <p:cNvCxnSpPr>
            <a:cxnSpLocks/>
            <a:stCxn id="38" idx="0"/>
            <a:endCxn id="23" idx="2"/>
          </p:cNvCxnSpPr>
          <p:nvPr/>
        </p:nvCxnSpPr>
        <p:spPr>
          <a:xfrm rot="16200000" flipV="1">
            <a:off x="6633925" y="3355283"/>
            <a:ext cx="264463" cy="295906"/>
          </a:xfrm>
          <a:prstGeom prst="curvedConnector3">
            <a:avLst/>
          </a:prstGeom>
          <a:ln w="12700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272346"/>
      </p:ext>
    </p:extLst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Bildschirmpräsentation (16:9)</PresentationFormat>
  <Paragraphs>155</Paragraphs>
  <Slides>14</Slides>
  <Notes>13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Bradley Hand ITC</vt:lpstr>
      <vt:lpstr>Arial</vt:lpstr>
      <vt:lpstr>Poppins</vt:lpstr>
      <vt:lpstr>Agency FB</vt:lpstr>
      <vt:lpstr>Montserrat</vt:lpstr>
      <vt:lpstr>Montserrat Light</vt:lpstr>
      <vt:lpstr>Volsce template</vt:lpstr>
      <vt:lpstr>Wer Wird Millionär? </vt:lpstr>
      <vt:lpstr>AGENDA</vt:lpstr>
      <vt:lpstr>Anforderungen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Probleme</vt:lpstr>
      <vt:lpstr>Erfüllte und unerfüllte Anforderungen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Wird Millinär? </dc:title>
  <cp:lastModifiedBy>Issam Guerchali</cp:lastModifiedBy>
  <cp:revision>37</cp:revision>
  <dcterms:modified xsi:type="dcterms:W3CDTF">2019-11-26T22:25:25Z</dcterms:modified>
</cp:coreProperties>
</file>